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1" r:id="rId2"/>
    <p:sldId id="266" r:id="rId3"/>
    <p:sldId id="264" r:id="rId4"/>
    <p:sldId id="268" r:id="rId5"/>
    <p:sldId id="269" r:id="rId6"/>
    <p:sldId id="270" r:id="rId7"/>
    <p:sldId id="260" r:id="rId8"/>
    <p:sldId id="261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410CE"/>
    <a:srgbClr val="336600"/>
    <a:srgbClr val="F04132"/>
    <a:srgbClr val="288791"/>
    <a:srgbClr val="FCB1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8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6" y="-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40E42-A1B3-4ED3-8429-93311B2D7228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1F9AD-0586-4BEA-AC09-2D666C3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92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342900"/>
            <a:ext cx="10991850" cy="619125"/>
          </a:xfrm>
        </p:spPr>
        <p:txBody>
          <a:bodyPr anchor="t"/>
          <a:lstStyle>
            <a:lvl1pPr algn="ctr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0075" y="962025"/>
            <a:ext cx="10991850" cy="438150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Lorem ipsum dolor sit amet, consectetur adipiscing elit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29" b="27607"/>
          <a:stretch/>
        </p:blipFill>
        <p:spPr>
          <a:xfrm>
            <a:off x="0" y="1400175"/>
            <a:ext cx="12192000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749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Lorem ipsum dolor sit amet, consectetur adipiscing elit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919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Lorem ipsum dolor sit amet, consectetur adipiscing elit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794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Lorem ipsum dolor sit amet, consectetur adipiscing elit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81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5122" y="882518"/>
            <a:ext cx="11281756" cy="503432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987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" t="20518" r="3543" b="36600"/>
          <a:stretch/>
        </p:blipFill>
        <p:spPr>
          <a:xfrm>
            <a:off x="0" y="0"/>
            <a:ext cx="12192000" cy="3033486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12192000" cy="3033486"/>
          </a:xfrm>
          <a:prstGeom prst="rect">
            <a:avLst/>
          </a:prstGeom>
          <a:solidFill>
            <a:schemeClr val="tx2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121" y="302877"/>
            <a:ext cx="11281757" cy="800209"/>
          </a:xfrm>
        </p:spPr>
        <p:txBody>
          <a:bodyPr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5122" y="1132114"/>
            <a:ext cx="11281756" cy="503432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</a:t>
            </a:r>
            <a:r>
              <a:rPr lang="en-US" dirty="0" err="1"/>
              <a:t>stylev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190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5121" y="302877"/>
            <a:ext cx="11281757" cy="5796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122" y="1368425"/>
            <a:ext cx="112817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extBox 30"/>
          <p:cNvSpPr txBox="1"/>
          <p:nvPr userDrawn="1"/>
        </p:nvSpPr>
        <p:spPr>
          <a:xfrm>
            <a:off x="11261422" y="6358202"/>
            <a:ext cx="680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A657A2F-5106-42E2-9B58-332ECA7B8607}" type="slidenum">
              <a:rPr lang="en-US" sz="1600" b="1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‹#›</a:t>
            </a:fld>
            <a:endParaRPr lang="en-US" sz="1600" b="1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6965134" y="634491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35" name="Rectangle 34"/>
          <p:cNvSpPr/>
          <p:nvPr userDrawn="1"/>
        </p:nvSpPr>
        <p:spPr>
          <a:xfrm flipH="1">
            <a:off x="0" y="6803231"/>
            <a:ext cx="12192000" cy="5477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 userDrawn="1"/>
        </p:nvGrpSpPr>
        <p:grpSpPr>
          <a:xfrm>
            <a:off x="0" y="6803231"/>
            <a:ext cx="1400175" cy="61164"/>
            <a:chOff x="1394460" y="5935980"/>
            <a:chExt cx="3444240" cy="167640"/>
          </a:xfrm>
        </p:grpSpPr>
        <p:sp>
          <p:nvSpPr>
            <p:cNvPr id="36" name="Rectangle 35"/>
            <p:cNvSpPr/>
            <p:nvPr userDrawn="1"/>
          </p:nvSpPr>
          <p:spPr>
            <a:xfrm>
              <a:off x="1394460" y="5935980"/>
              <a:ext cx="861060" cy="1676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2255520" y="5935980"/>
              <a:ext cx="861060" cy="1676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3116580" y="5935980"/>
              <a:ext cx="861060" cy="1676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3977640" y="5935980"/>
              <a:ext cx="861060" cy="16764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Parallelogram 40"/>
          <p:cNvSpPr/>
          <p:nvPr userDrawn="1"/>
        </p:nvSpPr>
        <p:spPr>
          <a:xfrm>
            <a:off x="11079935" y="6205670"/>
            <a:ext cx="400920" cy="624946"/>
          </a:xfrm>
          <a:prstGeom prst="parallelogram">
            <a:avLst>
              <a:gd name="adj" fmla="val 84213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14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instagram.com/belstu.official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0229547" y="-1"/>
            <a:ext cx="1962454" cy="1552575"/>
            <a:chOff x="6086475" y="981146"/>
            <a:chExt cx="1504950" cy="1190626"/>
          </a:xfrm>
        </p:grpSpPr>
        <p:sp>
          <p:nvSpPr>
            <p:cNvPr id="10" name="Parallelogram 9"/>
            <p:cNvSpPr/>
            <p:nvPr/>
          </p:nvSpPr>
          <p:spPr>
            <a:xfrm>
              <a:off x="6086475" y="981147"/>
              <a:ext cx="752475" cy="962025"/>
            </a:xfrm>
            <a:prstGeom prst="parallelogram">
              <a:avLst>
                <a:gd name="adj" fmla="val 65371"/>
              </a:avLst>
            </a:prstGeom>
            <a:solidFill>
              <a:schemeClr val="accent6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Parallelogram 10"/>
            <p:cNvSpPr/>
            <p:nvPr/>
          </p:nvSpPr>
          <p:spPr>
            <a:xfrm>
              <a:off x="6343650" y="1209747"/>
              <a:ext cx="752475" cy="962025"/>
            </a:xfrm>
            <a:prstGeom prst="parallelogram">
              <a:avLst>
                <a:gd name="adj" fmla="val 65371"/>
              </a:avLst>
            </a:prstGeom>
            <a:solidFill>
              <a:schemeClr val="tx2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Parallelogram 11"/>
            <p:cNvSpPr/>
            <p:nvPr/>
          </p:nvSpPr>
          <p:spPr>
            <a:xfrm>
              <a:off x="6838950" y="981146"/>
              <a:ext cx="752475" cy="962025"/>
            </a:xfrm>
            <a:prstGeom prst="parallelogram">
              <a:avLst>
                <a:gd name="adj" fmla="val 65371"/>
              </a:avLst>
            </a:prstGeom>
            <a:solidFill>
              <a:schemeClr val="accent5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1473E80-EF64-2078-00A7-19AD12E29B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720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3401" y="385017"/>
            <a:ext cx="11281757" cy="579641"/>
          </a:xfrm>
        </p:spPr>
        <p:txBody>
          <a:bodyPr/>
          <a:lstStyle/>
          <a:p>
            <a:r>
              <a:rPr lang="ru-RU" sz="4000" dirty="0">
                <a:latin typeface="Montserrat" panose="00000500000000000000" pitchFamily="2" charset="-52"/>
                <a:cs typeface="Times New Roman" panose="02020603050405020304" pitchFamily="18" charset="0"/>
              </a:rPr>
              <a:t>Возможности и преимущества</a:t>
            </a:r>
            <a:br>
              <a:rPr lang="ru-RU" sz="4000" dirty="0">
                <a:latin typeface="Montserrat" panose="00000500000000000000" pitchFamily="2" charset="-52"/>
                <a:cs typeface="Times New Roman" panose="02020603050405020304" pitchFamily="18" charset="0"/>
              </a:rPr>
            </a:br>
            <a:r>
              <a:rPr lang="ru-RU" sz="4000" dirty="0">
                <a:latin typeface="Montserrat" panose="00000500000000000000" pitchFamily="2" charset="-52"/>
                <a:cs typeface="Times New Roman" panose="02020603050405020304" pitchFamily="18" charset="0"/>
              </a:rPr>
              <a:t>целевой подготовки</a:t>
            </a:r>
            <a:endParaRPr lang="en-US" sz="4000" dirty="0">
              <a:latin typeface="Montserrat" panose="00000500000000000000" pitchFamily="2" charset="-52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0229547" y="-1"/>
            <a:ext cx="1962454" cy="1552575"/>
            <a:chOff x="6086475" y="981146"/>
            <a:chExt cx="1504950" cy="1190626"/>
          </a:xfrm>
        </p:grpSpPr>
        <p:sp>
          <p:nvSpPr>
            <p:cNvPr id="10" name="Parallelogram 9"/>
            <p:cNvSpPr/>
            <p:nvPr/>
          </p:nvSpPr>
          <p:spPr>
            <a:xfrm>
              <a:off x="6086475" y="981147"/>
              <a:ext cx="752475" cy="962025"/>
            </a:xfrm>
            <a:prstGeom prst="parallelogram">
              <a:avLst>
                <a:gd name="adj" fmla="val 65371"/>
              </a:avLst>
            </a:prstGeom>
            <a:solidFill>
              <a:schemeClr val="accent6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Parallelogram 10"/>
            <p:cNvSpPr/>
            <p:nvPr/>
          </p:nvSpPr>
          <p:spPr>
            <a:xfrm>
              <a:off x="6343650" y="1209747"/>
              <a:ext cx="752475" cy="962025"/>
            </a:xfrm>
            <a:prstGeom prst="parallelogram">
              <a:avLst>
                <a:gd name="adj" fmla="val 65371"/>
              </a:avLst>
            </a:prstGeom>
            <a:solidFill>
              <a:schemeClr val="tx2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Parallelogram 11"/>
            <p:cNvSpPr/>
            <p:nvPr/>
          </p:nvSpPr>
          <p:spPr>
            <a:xfrm>
              <a:off x="6838950" y="981146"/>
              <a:ext cx="752475" cy="962025"/>
            </a:xfrm>
            <a:prstGeom prst="parallelogram">
              <a:avLst>
                <a:gd name="adj" fmla="val 65371"/>
              </a:avLst>
            </a:prstGeom>
            <a:solidFill>
              <a:schemeClr val="accent5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5" name="Straight Connector 14"/>
          <p:cNvCxnSpPr>
            <a:cxnSpLocks/>
          </p:cNvCxnSpPr>
          <p:nvPr/>
        </p:nvCxnSpPr>
        <p:spPr>
          <a:xfrm flipH="1">
            <a:off x="561985" y="1254479"/>
            <a:ext cx="9003356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Footer Placeholder 11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z="2000" dirty="0"/>
              <a:t>БГТУ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9AE2CD7-CA19-5FBB-2F62-9D5D1D7E94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578" y="1779304"/>
            <a:ext cx="11281756" cy="1512737"/>
          </a:xfrm>
        </p:spPr>
        <p:txBody>
          <a:bodyPr>
            <a:normAutofit/>
          </a:bodyPr>
          <a:lstStyle/>
          <a:p>
            <a:r>
              <a:rPr lang="ru-RU" sz="3000" dirty="0">
                <a:solidFill>
                  <a:schemeClr val="tx1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Обучение за счет республиканского бюджета (бесплатное обучение + стипендия)</a:t>
            </a:r>
            <a:endParaRPr lang="x-none" sz="3000" dirty="0">
              <a:solidFill>
                <a:schemeClr val="tx1"/>
              </a:solidFill>
              <a:latin typeface="Montserrat" panose="00000500000000000000" pitchFamily="2" charset="-52"/>
              <a:cs typeface="Times New Roman" panose="02020603050405020304" pitchFamily="18" charset="0"/>
            </a:endParaRPr>
          </a:p>
        </p:txBody>
      </p:sp>
      <p:pic>
        <p:nvPicPr>
          <p:cNvPr id="5" name="Picture 21">
            <a:extLst>
              <a:ext uri="{FF2B5EF4-FFF2-40B4-BE49-F238E27FC236}">
                <a16:creationId xmlns:a16="http://schemas.microsoft.com/office/drawing/2014/main" xmlns="" id="{CBDB3ADD-5980-6A0F-4939-37433D90533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C0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63401" y="1875717"/>
            <a:ext cx="477684" cy="419928"/>
          </a:xfrm>
          <a:prstGeom prst="rect">
            <a:avLst/>
          </a:prstGeom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xmlns="" id="{C98A6489-3C66-EFF9-1B77-249E02742072}"/>
              </a:ext>
            </a:extLst>
          </p:cNvPr>
          <p:cNvSpPr txBox="1">
            <a:spLocks/>
          </p:cNvSpPr>
          <p:nvPr/>
        </p:nvSpPr>
        <p:spPr>
          <a:xfrm>
            <a:off x="1091617" y="3006264"/>
            <a:ext cx="10759728" cy="14060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 dirty="0">
                <a:solidFill>
                  <a:schemeClr val="tx1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Зачисление в число студентов происходит до начала централизованного тестирования (ЦТ) и основной приемной кампании</a:t>
            </a:r>
            <a:endParaRPr lang="x-none" sz="3000" dirty="0">
              <a:solidFill>
                <a:schemeClr val="tx1"/>
              </a:solidFill>
              <a:latin typeface="Montserrat" panose="00000500000000000000" pitchFamily="2" charset="-52"/>
              <a:cs typeface="Times New Roman" panose="02020603050405020304" pitchFamily="18" charset="0"/>
            </a:endParaRPr>
          </a:p>
        </p:txBody>
      </p:sp>
      <p:pic>
        <p:nvPicPr>
          <p:cNvPr id="16" name="Picture 21">
            <a:extLst>
              <a:ext uri="{FF2B5EF4-FFF2-40B4-BE49-F238E27FC236}">
                <a16:creationId xmlns:a16="http://schemas.microsoft.com/office/drawing/2014/main" xmlns="" id="{B6169B1E-71F5-49A7-9E85-9A3810D5C6A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C0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78663" y="3020604"/>
            <a:ext cx="477684" cy="419928"/>
          </a:xfrm>
          <a:prstGeom prst="rect">
            <a:avLst/>
          </a:prstGeom>
        </p:spPr>
      </p:pic>
      <p:sp>
        <p:nvSpPr>
          <p:cNvPr id="20" name="Подзаголовок 2">
            <a:extLst>
              <a:ext uri="{FF2B5EF4-FFF2-40B4-BE49-F238E27FC236}">
                <a16:creationId xmlns:a16="http://schemas.microsoft.com/office/drawing/2014/main" xmlns="" id="{960AAAA0-841C-1182-6218-DF952CDBD863}"/>
              </a:ext>
            </a:extLst>
          </p:cNvPr>
          <p:cNvSpPr txBox="1">
            <a:spLocks/>
          </p:cNvSpPr>
          <p:nvPr/>
        </p:nvSpPr>
        <p:spPr>
          <a:xfrm>
            <a:off x="1100578" y="4585420"/>
            <a:ext cx="11100383" cy="13692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 dirty="0">
                <a:solidFill>
                  <a:schemeClr val="tx1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Гарантированное место работы на предприятии по востребованной специальности (5 лет) </a:t>
            </a:r>
            <a:endParaRPr lang="x-none" sz="3000" dirty="0">
              <a:solidFill>
                <a:schemeClr val="tx1"/>
              </a:solidFill>
              <a:latin typeface="Montserrat" panose="00000500000000000000" pitchFamily="2" charset="-52"/>
              <a:cs typeface="Times New Roman" panose="02020603050405020304" pitchFamily="18" charset="0"/>
            </a:endParaRPr>
          </a:p>
        </p:txBody>
      </p:sp>
      <p:pic>
        <p:nvPicPr>
          <p:cNvPr id="21" name="Picture 21">
            <a:extLst>
              <a:ext uri="{FF2B5EF4-FFF2-40B4-BE49-F238E27FC236}">
                <a16:creationId xmlns:a16="http://schemas.microsoft.com/office/drawing/2014/main" xmlns="" id="{92F14B7C-4BB1-AB0B-E366-3D7CB3B146C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C0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63401" y="4585420"/>
            <a:ext cx="477684" cy="41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810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AFA937-7A5E-6F42-DE07-B24C11D23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Montserrat" panose="00000500000000000000" pitchFamily="2" charset="-52"/>
                <a:cs typeface="Times New Roman" panose="02020603050405020304" pitchFamily="18" charset="0"/>
              </a:rPr>
              <a:t>Специальности лесного профиля</a:t>
            </a:r>
            <a:endParaRPr lang="x-none" dirty="0">
              <a:latin typeface="Montserrat" panose="00000500000000000000" pitchFamily="2" charset="-52"/>
              <a:cs typeface="Times New Roman" panose="02020603050405020304" pitchFamily="18" charset="0"/>
            </a:endParaRPr>
          </a:p>
        </p:txBody>
      </p:sp>
      <p:sp>
        <p:nvSpPr>
          <p:cNvPr id="5" name="Footer Placeholder 119">
            <a:extLst>
              <a:ext uri="{FF2B5EF4-FFF2-40B4-BE49-F238E27FC236}">
                <a16:creationId xmlns:a16="http://schemas.microsoft.com/office/drawing/2014/main" xmlns="" id="{75A80021-CB19-6197-33AE-F73FC8824A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965134" y="6344917"/>
            <a:ext cx="4114800" cy="365125"/>
          </a:xfrm>
        </p:spPr>
        <p:txBody>
          <a:bodyPr/>
          <a:lstStyle/>
          <a:p>
            <a:r>
              <a:rPr lang="ru-RU" sz="2000" dirty="0"/>
              <a:t>БГТУ</a:t>
            </a:r>
            <a:endParaRPr lang="en-US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D1318D34-BFE8-62D2-9665-EBC550953C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163043"/>
              </p:ext>
            </p:extLst>
          </p:nvPr>
        </p:nvGraphicFramePr>
        <p:xfrm>
          <a:off x="222149" y="1745765"/>
          <a:ext cx="11747701" cy="4229717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653261">
                  <a:extLst>
                    <a:ext uri="{9D8B030D-6E8A-4147-A177-3AD203B41FA5}">
                      <a16:colId xmlns:a16="http://schemas.microsoft.com/office/drawing/2014/main" xmlns="" val="417003208"/>
                    </a:ext>
                  </a:extLst>
                </a:gridCol>
                <a:gridCol w="7571888">
                  <a:extLst>
                    <a:ext uri="{9D8B030D-6E8A-4147-A177-3AD203B41FA5}">
                      <a16:colId xmlns:a16="http://schemas.microsoft.com/office/drawing/2014/main" xmlns="" val="25048674"/>
                    </a:ext>
                  </a:extLst>
                </a:gridCol>
                <a:gridCol w="3522552">
                  <a:extLst>
                    <a:ext uri="{9D8B030D-6E8A-4147-A177-3AD203B41FA5}">
                      <a16:colId xmlns:a16="http://schemas.microsoft.com/office/drawing/2014/main" xmlns="" val="618608889"/>
                    </a:ext>
                  </a:extLst>
                </a:gridCol>
              </a:tblGrid>
              <a:tr h="8989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№ п/п</a:t>
                      </a:r>
                      <a:endParaRPr lang="x-none" sz="16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Наименование специальности</a:t>
                      </a:r>
                      <a:endParaRPr lang="x-none" sz="16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Устный экзамен:</a:t>
                      </a:r>
                      <a:endParaRPr lang="x-none" sz="16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55820508"/>
                  </a:ext>
                </a:extLst>
              </a:tr>
              <a:tr h="4358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1.</a:t>
                      </a:r>
                      <a:endParaRPr lang="x-none" sz="16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 «Лесное хозяйство» (инженер)</a:t>
                      </a:r>
                      <a:endParaRPr lang="x-none" sz="16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химия</a:t>
                      </a:r>
                      <a:endParaRPr lang="x-none" sz="16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110236440"/>
                  </a:ext>
                </a:extLst>
              </a:tr>
              <a:tr h="6485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2.</a:t>
                      </a:r>
                      <a:endParaRPr lang="x-none" sz="16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«Сервис и инжиниринг лесных машин и оборудования»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 (инженер-механик)</a:t>
                      </a:r>
                      <a:endParaRPr lang="x-none" sz="16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физика</a:t>
                      </a:r>
                      <a:endParaRPr lang="x-none" sz="16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569116294"/>
                  </a:ext>
                </a:extLst>
              </a:tr>
              <a:tr h="6632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3.</a:t>
                      </a:r>
                      <a:endParaRPr lang="x-none" sz="16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«Лесная инженерия и логистическая инфраструктура лесного комплекса» (инженер)</a:t>
                      </a:r>
                      <a:endParaRPr lang="x-none" sz="16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физика</a:t>
                      </a:r>
                      <a:endParaRPr lang="x-none" sz="16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382168651"/>
                  </a:ext>
                </a:extLst>
              </a:tr>
              <a:tr h="6842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4.</a:t>
                      </a:r>
                      <a:endParaRPr lang="x-none" sz="16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«Технология деревообрабатывающих производств»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 (инженер)</a:t>
                      </a:r>
                      <a:endParaRPr lang="x-none" sz="16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физика</a:t>
                      </a:r>
                      <a:endParaRPr lang="x-none" sz="16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234660065"/>
                  </a:ext>
                </a:extLst>
              </a:tr>
              <a:tr h="898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5.</a:t>
                      </a:r>
                      <a:endParaRPr lang="x-none" sz="16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800" dirty="0" err="1"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Мехатронные</a:t>
                      </a:r>
                      <a:r>
                        <a:rPr lang="ru-RU" sz="1800" dirty="0"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 системы и оборудование </a:t>
                      </a:r>
                      <a:r>
                        <a:rPr lang="ru-RU" sz="1800" dirty="0" err="1"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деревоперерабаты-вающих</a:t>
                      </a:r>
                      <a:r>
                        <a:rPr lang="ru-RU" sz="1800" dirty="0"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 производств» (инженер-механик)</a:t>
                      </a:r>
                      <a:endParaRPr lang="x-none" sz="16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Montserrat" panose="00000500000000000000" pitchFamily="2" charset="-52"/>
                          <a:cs typeface="Times New Roman" panose="02020603050405020304" pitchFamily="18" charset="0"/>
                        </a:rPr>
                        <a:t>физика</a:t>
                      </a:r>
                      <a:endParaRPr lang="x-none" sz="16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178627183"/>
                  </a:ext>
                </a:extLst>
              </a:tr>
            </a:tbl>
          </a:graphicData>
        </a:graphic>
      </p:graphicFrame>
      <p:grpSp>
        <p:nvGrpSpPr>
          <p:cNvPr id="7" name="Group 12">
            <a:extLst>
              <a:ext uri="{FF2B5EF4-FFF2-40B4-BE49-F238E27FC236}">
                <a16:creationId xmlns:a16="http://schemas.microsoft.com/office/drawing/2014/main" xmlns="" id="{C8D0D8C2-6C1F-92D5-7DA0-3D3835DB8715}"/>
              </a:ext>
            </a:extLst>
          </p:cNvPr>
          <p:cNvGrpSpPr/>
          <p:nvPr/>
        </p:nvGrpSpPr>
        <p:grpSpPr>
          <a:xfrm>
            <a:off x="10229547" y="-1"/>
            <a:ext cx="1962454" cy="1552575"/>
            <a:chOff x="6086475" y="981146"/>
            <a:chExt cx="1504950" cy="1190626"/>
          </a:xfrm>
        </p:grpSpPr>
        <p:sp>
          <p:nvSpPr>
            <p:cNvPr id="8" name="Parallelogram 9">
              <a:extLst>
                <a:ext uri="{FF2B5EF4-FFF2-40B4-BE49-F238E27FC236}">
                  <a16:creationId xmlns:a16="http://schemas.microsoft.com/office/drawing/2014/main" xmlns="" id="{4C03C922-F57A-643C-55C1-F7DEABE5B279}"/>
                </a:ext>
              </a:extLst>
            </p:cNvPr>
            <p:cNvSpPr/>
            <p:nvPr/>
          </p:nvSpPr>
          <p:spPr>
            <a:xfrm>
              <a:off x="6086475" y="981147"/>
              <a:ext cx="752475" cy="962025"/>
            </a:xfrm>
            <a:prstGeom prst="parallelogram">
              <a:avLst>
                <a:gd name="adj" fmla="val 65371"/>
              </a:avLst>
            </a:prstGeom>
            <a:solidFill>
              <a:schemeClr val="accent6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Parallelogram 10">
              <a:extLst>
                <a:ext uri="{FF2B5EF4-FFF2-40B4-BE49-F238E27FC236}">
                  <a16:creationId xmlns:a16="http://schemas.microsoft.com/office/drawing/2014/main" xmlns="" id="{BD0A0BD7-2BA7-B40C-D77C-E5F5802C25C2}"/>
                </a:ext>
              </a:extLst>
            </p:cNvPr>
            <p:cNvSpPr/>
            <p:nvPr/>
          </p:nvSpPr>
          <p:spPr>
            <a:xfrm>
              <a:off x="6343650" y="1209747"/>
              <a:ext cx="752475" cy="962025"/>
            </a:xfrm>
            <a:prstGeom prst="parallelogram">
              <a:avLst>
                <a:gd name="adj" fmla="val 65371"/>
              </a:avLst>
            </a:prstGeom>
            <a:solidFill>
              <a:schemeClr val="tx2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Parallelogram 11">
              <a:extLst>
                <a:ext uri="{FF2B5EF4-FFF2-40B4-BE49-F238E27FC236}">
                  <a16:creationId xmlns:a16="http://schemas.microsoft.com/office/drawing/2014/main" xmlns="" id="{78F8B4AA-3586-B8BC-DE38-F8A6DBCB54F3}"/>
                </a:ext>
              </a:extLst>
            </p:cNvPr>
            <p:cNvSpPr/>
            <p:nvPr/>
          </p:nvSpPr>
          <p:spPr>
            <a:xfrm>
              <a:off x="6838950" y="981146"/>
              <a:ext cx="752475" cy="962025"/>
            </a:xfrm>
            <a:prstGeom prst="parallelogram">
              <a:avLst>
                <a:gd name="adj" fmla="val 65371"/>
              </a:avLst>
            </a:prstGeom>
            <a:solidFill>
              <a:schemeClr val="accent5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" name="Straight Connector 14">
            <a:extLst>
              <a:ext uri="{FF2B5EF4-FFF2-40B4-BE49-F238E27FC236}">
                <a16:creationId xmlns:a16="http://schemas.microsoft.com/office/drawing/2014/main" xmlns="" id="{9E7BB634-F036-5275-F011-418CE3B39216}"/>
              </a:ext>
            </a:extLst>
          </p:cNvPr>
          <p:cNvCxnSpPr>
            <a:cxnSpLocks/>
          </p:cNvCxnSpPr>
          <p:nvPr/>
        </p:nvCxnSpPr>
        <p:spPr>
          <a:xfrm flipH="1">
            <a:off x="561985" y="966071"/>
            <a:ext cx="9003356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803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D1865A-0366-1D77-0632-F8A46C112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2A9EA6C-329B-BE11-4330-F31B61F7F2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FE58D90-5388-8082-64BD-5988ABCCE5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Lorem ipsum dolor sit amet, consectetur adipiscing elit</a:t>
            </a:r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1998BA2-DE1B-E6AA-1300-BED82AC61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891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D1865A-0366-1D77-0632-F8A46C112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2A9EA6C-329B-BE11-4330-F31B61F7F2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FE58D90-5388-8082-64BD-5988ABCCE5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Lorem ipsum dolor sit amet, consectetur adipiscing elit</a:t>
            </a:r>
            <a:endParaRPr lang="en-US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75CEA23-818D-1254-5F3E-B5B270BAE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802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D1865A-0366-1D77-0632-F8A46C112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2A9EA6C-329B-BE11-4330-F31B61F7F2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FE58D90-5388-8082-64BD-5988ABCCE5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Lorem ipsum dolor sit amet, consectetur adipiscing elit</a:t>
            </a:r>
            <a:endParaRPr lang="en-US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1808DBB-204C-1523-3E9D-6939782BFC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560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Montserrat" panose="00000500000000000000" pitchFamily="2" charset="-52"/>
                <a:cs typeface="Times New Roman" panose="02020603050405020304" pitchFamily="18" charset="0"/>
              </a:rPr>
              <a:t>Как поступить на целевую подготовку</a:t>
            </a:r>
            <a:endParaRPr lang="en-US" dirty="0">
              <a:latin typeface="Montserrat" panose="00000500000000000000" pitchFamily="2" charset="-52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0229547" y="-1"/>
            <a:ext cx="1962454" cy="1552575"/>
            <a:chOff x="6086475" y="981146"/>
            <a:chExt cx="1504950" cy="1190626"/>
          </a:xfrm>
        </p:grpSpPr>
        <p:sp>
          <p:nvSpPr>
            <p:cNvPr id="10" name="Parallelogram 9"/>
            <p:cNvSpPr/>
            <p:nvPr/>
          </p:nvSpPr>
          <p:spPr>
            <a:xfrm>
              <a:off x="6086475" y="981147"/>
              <a:ext cx="752475" cy="962025"/>
            </a:xfrm>
            <a:prstGeom prst="parallelogram">
              <a:avLst>
                <a:gd name="adj" fmla="val 65371"/>
              </a:avLst>
            </a:prstGeom>
            <a:solidFill>
              <a:schemeClr val="accent6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/>
            <p:cNvSpPr/>
            <p:nvPr/>
          </p:nvSpPr>
          <p:spPr>
            <a:xfrm>
              <a:off x="6343650" y="1209747"/>
              <a:ext cx="752475" cy="962025"/>
            </a:xfrm>
            <a:prstGeom prst="parallelogram">
              <a:avLst>
                <a:gd name="adj" fmla="val 65371"/>
              </a:avLst>
            </a:prstGeom>
            <a:solidFill>
              <a:schemeClr val="tx2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Parallelogram 11"/>
            <p:cNvSpPr/>
            <p:nvPr/>
          </p:nvSpPr>
          <p:spPr>
            <a:xfrm>
              <a:off x="6838950" y="981146"/>
              <a:ext cx="752475" cy="962025"/>
            </a:xfrm>
            <a:prstGeom prst="parallelogram">
              <a:avLst>
                <a:gd name="adj" fmla="val 65371"/>
              </a:avLst>
            </a:prstGeom>
            <a:solidFill>
              <a:schemeClr val="accent5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" name="Straight Connector 14"/>
          <p:cNvCxnSpPr>
            <a:cxnSpLocks/>
          </p:cNvCxnSpPr>
          <p:nvPr/>
        </p:nvCxnSpPr>
        <p:spPr>
          <a:xfrm flipH="1">
            <a:off x="561985" y="906769"/>
            <a:ext cx="9442627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Footer Placeholder 11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z="2000" dirty="0"/>
              <a:t>БГТУ</a:t>
            </a:r>
            <a:endParaRPr lang="en-US" dirty="0"/>
          </a:p>
        </p:txBody>
      </p:sp>
      <p:sp>
        <p:nvSpPr>
          <p:cNvPr id="6" name="Rectangle 120">
            <a:extLst>
              <a:ext uri="{FF2B5EF4-FFF2-40B4-BE49-F238E27FC236}">
                <a16:creationId xmlns:a16="http://schemas.microsoft.com/office/drawing/2014/main" xmlns="" id="{16BC013C-312D-1CD0-F0C9-3474CA92B120}"/>
              </a:ext>
            </a:extLst>
          </p:cNvPr>
          <p:cNvSpPr/>
          <p:nvPr/>
        </p:nvSpPr>
        <p:spPr>
          <a:xfrm>
            <a:off x="3329773" y="1923350"/>
            <a:ext cx="2557162" cy="1647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Montserrat" panose="00000500000000000000" pitchFamily="2" charset="-52"/>
                <a:cs typeface="Times New Roman" panose="02020603050405020304" pitchFamily="18" charset="0"/>
              </a:rPr>
              <a:t>             </a:t>
            </a:r>
          </a:p>
        </p:txBody>
      </p:sp>
      <p:sp>
        <p:nvSpPr>
          <p:cNvPr id="7" name="Rectangle 76">
            <a:extLst>
              <a:ext uri="{FF2B5EF4-FFF2-40B4-BE49-F238E27FC236}">
                <a16:creationId xmlns:a16="http://schemas.microsoft.com/office/drawing/2014/main" xmlns="" id="{BD604F1F-4532-7B8B-F38D-37DAFFB07251}"/>
              </a:ext>
            </a:extLst>
          </p:cNvPr>
          <p:cNvSpPr/>
          <p:nvPr/>
        </p:nvSpPr>
        <p:spPr>
          <a:xfrm>
            <a:off x="3329773" y="1931688"/>
            <a:ext cx="2557162" cy="2572647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ontserrat" panose="00000500000000000000" pitchFamily="2" charset="-52"/>
                <a:cs typeface="Times New Roman" panose="02020603050405020304" pitchFamily="18" charset="0"/>
              </a:rPr>
              <a:t>             </a:t>
            </a:r>
          </a:p>
        </p:txBody>
      </p:sp>
      <p:grpSp>
        <p:nvGrpSpPr>
          <p:cNvPr id="14" name="Group 98">
            <a:extLst>
              <a:ext uri="{FF2B5EF4-FFF2-40B4-BE49-F238E27FC236}">
                <a16:creationId xmlns:a16="http://schemas.microsoft.com/office/drawing/2014/main" xmlns="" id="{B23A47B6-15D8-D0B8-3D99-D68648D0DAEF}"/>
              </a:ext>
            </a:extLst>
          </p:cNvPr>
          <p:cNvGrpSpPr/>
          <p:nvPr/>
        </p:nvGrpSpPr>
        <p:grpSpPr>
          <a:xfrm>
            <a:off x="4781931" y="1477067"/>
            <a:ext cx="517386" cy="361249"/>
            <a:chOff x="5703888" y="4146550"/>
            <a:chExt cx="2230437" cy="1557337"/>
          </a:xfrm>
          <a:solidFill>
            <a:schemeClr val="bg1"/>
          </a:solidFill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xmlns="" id="{48545347-BAC1-AB16-E9A3-E51A73277B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81675" y="5616575"/>
              <a:ext cx="85725" cy="87312"/>
            </a:xfrm>
            <a:custGeom>
              <a:avLst/>
              <a:gdLst>
                <a:gd name="T0" fmla="*/ 32 w 63"/>
                <a:gd name="T1" fmla="*/ 0 h 64"/>
                <a:gd name="T2" fmla="*/ 9 w 63"/>
                <a:gd name="T3" fmla="*/ 10 h 64"/>
                <a:gd name="T4" fmla="*/ 0 w 63"/>
                <a:gd name="T5" fmla="*/ 32 h 64"/>
                <a:gd name="T6" fmla="*/ 9 w 63"/>
                <a:gd name="T7" fmla="*/ 55 h 64"/>
                <a:gd name="T8" fmla="*/ 32 w 63"/>
                <a:gd name="T9" fmla="*/ 64 h 64"/>
                <a:gd name="T10" fmla="*/ 54 w 63"/>
                <a:gd name="T11" fmla="*/ 55 h 64"/>
                <a:gd name="T12" fmla="*/ 63 w 63"/>
                <a:gd name="T13" fmla="*/ 32 h 64"/>
                <a:gd name="T14" fmla="*/ 54 w 63"/>
                <a:gd name="T15" fmla="*/ 10 h 64"/>
                <a:gd name="T16" fmla="*/ 32 w 63"/>
                <a:gd name="T17" fmla="*/ 0 h 64"/>
                <a:gd name="T18" fmla="*/ 32 w 63"/>
                <a:gd name="T19" fmla="*/ 0 h 64"/>
                <a:gd name="T20" fmla="*/ 32 w 63"/>
                <a:gd name="T2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" h="64">
                  <a:moveTo>
                    <a:pt x="32" y="0"/>
                  </a:moveTo>
                  <a:cubicBezTo>
                    <a:pt x="23" y="0"/>
                    <a:pt x="15" y="4"/>
                    <a:pt x="9" y="10"/>
                  </a:cubicBezTo>
                  <a:cubicBezTo>
                    <a:pt x="3" y="16"/>
                    <a:pt x="0" y="24"/>
                    <a:pt x="0" y="32"/>
                  </a:cubicBezTo>
                  <a:cubicBezTo>
                    <a:pt x="0" y="41"/>
                    <a:pt x="3" y="49"/>
                    <a:pt x="9" y="55"/>
                  </a:cubicBezTo>
                  <a:cubicBezTo>
                    <a:pt x="15" y="61"/>
                    <a:pt x="23" y="64"/>
                    <a:pt x="32" y="64"/>
                  </a:cubicBezTo>
                  <a:cubicBezTo>
                    <a:pt x="40" y="64"/>
                    <a:pt x="48" y="61"/>
                    <a:pt x="54" y="55"/>
                  </a:cubicBezTo>
                  <a:cubicBezTo>
                    <a:pt x="60" y="49"/>
                    <a:pt x="63" y="41"/>
                    <a:pt x="63" y="32"/>
                  </a:cubicBezTo>
                  <a:cubicBezTo>
                    <a:pt x="63" y="24"/>
                    <a:pt x="60" y="16"/>
                    <a:pt x="54" y="10"/>
                  </a:cubicBezTo>
                  <a:cubicBezTo>
                    <a:pt x="48" y="4"/>
                    <a:pt x="40" y="0"/>
                    <a:pt x="32" y="0"/>
                  </a:cubicBezTo>
                  <a:close/>
                  <a:moveTo>
                    <a:pt x="32" y="0"/>
                  </a:move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latin typeface="Montserrat" panose="00000500000000000000" pitchFamily="2" charset="-52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xmlns="" id="{24156C11-A4BC-CA57-3FEF-94071BFF4E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75450" y="4146550"/>
              <a:ext cx="87312" cy="87312"/>
            </a:xfrm>
            <a:custGeom>
              <a:avLst/>
              <a:gdLst>
                <a:gd name="T0" fmla="*/ 32 w 64"/>
                <a:gd name="T1" fmla="*/ 64 h 64"/>
                <a:gd name="T2" fmla="*/ 64 w 64"/>
                <a:gd name="T3" fmla="*/ 32 h 64"/>
                <a:gd name="T4" fmla="*/ 32 w 64"/>
                <a:gd name="T5" fmla="*/ 0 h 64"/>
                <a:gd name="T6" fmla="*/ 0 w 64"/>
                <a:gd name="T7" fmla="*/ 32 h 64"/>
                <a:gd name="T8" fmla="*/ 32 w 64"/>
                <a:gd name="T9" fmla="*/ 64 h 64"/>
                <a:gd name="T10" fmla="*/ 32 w 64"/>
                <a:gd name="T11" fmla="*/ 64 h 64"/>
                <a:gd name="T12" fmla="*/ 32 w 64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49" y="64"/>
                    <a:pt x="64" y="50"/>
                    <a:pt x="64" y="32"/>
                  </a:cubicBezTo>
                  <a:cubicBezTo>
                    <a:pt x="64" y="15"/>
                    <a:pt x="49" y="0"/>
                    <a:pt x="32" y="0"/>
                  </a:cubicBezTo>
                  <a:cubicBezTo>
                    <a:pt x="14" y="0"/>
                    <a:pt x="0" y="15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lose/>
                  <a:moveTo>
                    <a:pt x="32" y="64"/>
                  </a:moveTo>
                  <a:cubicBezTo>
                    <a:pt x="32" y="64"/>
                    <a:pt x="32" y="64"/>
                    <a:pt x="32" y="6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latin typeface="Montserrat" panose="00000500000000000000" pitchFamily="2" charset="-52"/>
                <a:cs typeface="Times New Roman" panose="02020603050405020304" pitchFamily="18" charset="0"/>
              </a:endParaRPr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xmlns="" id="{1A113191-CB62-A8BB-4E1F-2226861D7C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19813" y="4360863"/>
              <a:ext cx="98425" cy="92075"/>
            </a:xfrm>
            <a:custGeom>
              <a:avLst/>
              <a:gdLst>
                <a:gd name="T0" fmla="*/ 36 w 72"/>
                <a:gd name="T1" fmla="*/ 68 h 68"/>
                <a:gd name="T2" fmla="*/ 56 w 72"/>
                <a:gd name="T3" fmla="*/ 61 h 68"/>
                <a:gd name="T4" fmla="*/ 62 w 72"/>
                <a:gd name="T5" fmla="*/ 17 h 68"/>
                <a:gd name="T6" fmla="*/ 17 w 72"/>
                <a:gd name="T7" fmla="*/ 11 h 68"/>
                <a:gd name="T8" fmla="*/ 11 w 72"/>
                <a:gd name="T9" fmla="*/ 55 h 68"/>
                <a:gd name="T10" fmla="*/ 36 w 72"/>
                <a:gd name="T11" fmla="*/ 68 h 68"/>
                <a:gd name="T12" fmla="*/ 36 w 72"/>
                <a:gd name="T13" fmla="*/ 68 h 68"/>
                <a:gd name="T14" fmla="*/ 36 w 72"/>
                <a:gd name="T1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68">
                  <a:moveTo>
                    <a:pt x="36" y="68"/>
                  </a:moveTo>
                  <a:cubicBezTo>
                    <a:pt x="43" y="68"/>
                    <a:pt x="50" y="66"/>
                    <a:pt x="56" y="61"/>
                  </a:cubicBezTo>
                  <a:cubicBezTo>
                    <a:pt x="70" y="51"/>
                    <a:pt x="72" y="31"/>
                    <a:pt x="62" y="17"/>
                  </a:cubicBezTo>
                  <a:cubicBezTo>
                    <a:pt x="51" y="3"/>
                    <a:pt x="31" y="0"/>
                    <a:pt x="17" y="11"/>
                  </a:cubicBezTo>
                  <a:cubicBezTo>
                    <a:pt x="3" y="21"/>
                    <a:pt x="0" y="41"/>
                    <a:pt x="11" y="55"/>
                  </a:cubicBezTo>
                  <a:cubicBezTo>
                    <a:pt x="17" y="63"/>
                    <a:pt x="27" y="68"/>
                    <a:pt x="36" y="68"/>
                  </a:cubicBezTo>
                  <a:close/>
                  <a:moveTo>
                    <a:pt x="36" y="68"/>
                  </a:moveTo>
                  <a:cubicBezTo>
                    <a:pt x="36" y="68"/>
                    <a:pt x="36" y="68"/>
                    <a:pt x="36" y="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latin typeface="Montserrat" panose="00000500000000000000" pitchFamily="2" charset="-52"/>
                <a:cs typeface="Times New Roman" panose="02020603050405020304" pitchFamily="18" charset="0"/>
              </a:endParaRPr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xmlns="" id="{FC52CDF7-2A5B-EA91-48DA-FE9061C1E4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58100" y="4611688"/>
              <a:ext cx="98425" cy="93662"/>
            </a:xfrm>
            <a:custGeom>
              <a:avLst/>
              <a:gdLst>
                <a:gd name="T0" fmla="*/ 36 w 72"/>
                <a:gd name="T1" fmla="*/ 68 h 68"/>
                <a:gd name="T2" fmla="*/ 54 w 72"/>
                <a:gd name="T3" fmla="*/ 62 h 68"/>
                <a:gd name="T4" fmla="*/ 63 w 72"/>
                <a:gd name="T5" fmla="*/ 18 h 68"/>
                <a:gd name="T6" fmla="*/ 18 w 72"/>
                <a:gd name="T7" fmla="*/ 10 h 68"/>
                <a:gd name="T8" fmla="*/ 10 w 72"/>
                <a:gd name="T9" fmla="*/ 54 h 68"/>
                <a:gd name="T10" fmla="*/ 36 w 72"/>
                <a:gd name="T11" fmla="*/ 68 h 68"/>
                <a:gd name="T12" fmla="*/ 36 w 72"/>
                <a:gd name="T13" fmla="*/ 68 h 68"/>
                <a:gd name="T14" fmla="*/ 36 w 72"/>
                <a:gd name="T1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68">
                  <a:moveTo>
                    <a:pt x="36" y="68"/>
                  </a:moveTo>
                  <a:cubicBezTo>
                    <a:pt x="42" y="68"/>
                    <a:pt x="49" y="66"/>
                    <a:pt x="54" y="62"/>
                  </a:cubicBezTo>
                  <a:cubicBezTo>
                    <a:pt x="69" y="53"/>
                    <a:pt x="72" y="33"/>
                    <a:pt x="63" y="18"/>
                  </a:cubicBezTo>
                  <a:cubicBezTo>
                    <a:pt x="53" y="4"/>
                    <a:pt x="33" y="0"/>
                    <a:pt x="18" y="10"/>
                  </a:cubicBezTo>
                  <a:cubicBezTo>
                    <a:pt x="4" y="20"/>
                    <a:pt x="0" y="39"/>
                    <a:pt x="10" y="54"/>
                  </a:cubicBezTo>
                  <a:cubicBezTo>
                    <a:pt x="16" y="63"/>
                    <a:pt x="26" y="68"/>
                    <a:pt x="36" y="68"/>
                  </a:cubicBezTo>
                  <a:close/>
                  <a:moveTo>
                    <a:pt x="36" y="68"/>
                  </a:moveTo>
                  <a:cubicBezTo>
                    <a:pt x="36" y="68"/>
                    <a:pt x="36" y="68"/>
                    <a:pt x="36" y="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latin typeface="Montserrat" panose="00000500000000000000" pitchFamily="2" charset="-52"/>
                <a:cs typeface="Times New Roman" panose="02020603050405020304" pitchFamily="18" charset="0"/>
              </a:endParaRPr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xmlns="" id="{95F6A278-8A1E-5218-EFB1-635AEF9D6F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19975" y="4359275"/>
              <a:ext cx="98425" cy="92075"/>
            </a:xfrm>
            <a:custGeom>
              <a:avLst/>
              <a:gdLst>
                <a:gd name="T0" fmla="*/ 16 w 72"/>
                <a:gd name="T1" fmla="*/ 62 h 68"/>
                <a:gd name="T2" fmla="*/ 36 w 72"/>
                <a:gd name="T3" fmla="*/ 68 h 68"/>
                <a:gd name="T4" fmla="*/ 61 w 72"/>
                <a:gd name="T5" fmla="*/ 56 h 68"/>
                <a:gd name="T6" fmla="*/ 55 w 72"/>
                <a:gd name="T7" fmla="*/ 11 h 68"/>
                <a:gd name="T8" fmla="*/ 10 w 72"/>
                <a:gd name="T9" fmla="*/ 17 h 68"/>
                <a:gd name="T10" fmla="*/ 16 w 72"/>
                <a:gd name="T11" fmla="*/ 62 h 68"/>
                <a:gd name="T12" fmla="*/ 16 w 72"/>
                <a:gd name="T13" fmla="*/ 62 h 68"/>
                <a:gd name="T14" fmla="*/ 16 w 72"/>
                <a:gd name="T15" fmla="*/ 6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68">
                  <a:moveTo>
                    <a:pt x="16" y="62"/>
                  </a:moveTo>
                  <a:cubicBezTo>
                    <a:pt x="22" y="66"/>
                    <a:pt x="29" y="68"/>
                    <a:pt x="36" y="68"/>
                  </a:cubicBezTo>
                  <a:cubicBezTo>
                    <a:pt x="45" y="68"/>
                    <a:pt x="55" y="64"/>
                    <a:pt x="61" y="56"/>
                  </a:cubicBezTo>
                  <a:cubicBezTo>
                    <a:pt x="72" y="42"/>
                    <a:pt x="69" y="22"/>
                    <a:pt x="55" y="11"/>
                  </a:cubicBezTo>
                  <a:cubicBezTo>
                    <a:pt x="41" y="0"/>
                    <a:pt x="21" y="3"/>
                    <a:pt x="10" y="17"/>
                  </a:cubicBezTo>
                  <a:cubicBezTo>
                    <a:pt x="0" y="31"/>
                    <a:pt x="2" y="51"/>
                    <a:pt x="16" y="62"/>
                  </a:cubicBezTo>
                  <a:close/>
                  <a:moveTo>
                    <a:pt x="16" y="62"/>
                  </a:moveTo>
                  <a:cubicBezTo>
                    <a:pt x="16" y="62"/>
                    <a:pt x="16" y="62"/>
                    <a:pt x="16" y="6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latin typeface="Montserrat" panose="00000500000000000000" pitchFamily="2" charset="-52"/>
                <a:cs typeface="Times New Roman" panose="02020603050405020304" pitchFamily="18" charset="0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xmlns="" id="{73FCB9D3-FB56-1BCC-F898-751DE705FC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05738" y="4929188"/>
              <a:ext cx="95250" cy="90487"/>
            </a:xfrm>
            <a:custGeom>
              <a:avLst/>
              <a:gdLst>
                <a:gd name="T0" fmla="*/ 5 w 71"/>
                <a:gd name="T1" fmla="*/ 43 h 67"/>
                <a:gd name="T2" fmla="*/ 35 w 71"/>
                <a:gd name="T3" fmla="*/ 67 h 67"/>
                <a:gd name="T4" fmla="*/ 44 w 71"/>
                <a:gd name="T5" fmla="*/ 66 h 67"/>
                <a:gd name="T6" fmla="*/ 66 w 71"/>
                <a:gd name="T7" fmla="*/ 26 h 67"/>
                <a:gd name="T8" fmla="*/ 27 w 71"/>
                <a:gd name="T9" fmla="*/ 4 h 67"/>
                <a:gd name="T10" fmla="*/ 5 w 71"/>
                <a:gd name="T11" fmla="*/ 43 h 67"/>
                <a:gd name="T12" fmla="*/ 5 w 71"/>
                <a:gd name="T13" fmla="*/ 43 h 67"/>
                <a:gd name="T14" fmla="*/ 5 w 71"/>
                <a:gd name="T15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67">
                  <a:moveTo>
                    <a:pt x="5" y="43"/>
                  </a:moveTo>
                  <a:cubicBezTo>
                    <a:pt x="9" y="58"/>
                    <a:pt x="21" y="67"/>
                    <a:pt x="35" y="67"/>
                  </a:cubicBezTo>
                  <a:cubicBezTo>
                    <a:pt x="38" y="67"/>
                    <a:pt x="41" y="66"/>
                    <a:pt x="44" y="66"/>
                  </a:cubicBezTo>
                  <a:cubicBezTo>
                    <a:pt x="61" y="61"/>
                    <a:pt x="71" y="43"/>
                    <a:pt x="66" y="26"/>
                  </a:cubicBezTo>
                  <a:cubicBezTo>
                    <a:pt x="61" y="10"/>
                    <a:pt x="44" y="0"/>
                    <a:pt x="27" y="4"/>
                  </a:cubicBezTo>
                  <a:cubicBezTo>
                    <a:pt x="10" y="9"/>
                    <a:pt x="0" y="27"/>
                    <a:pt x="5" y="43"/>
                  </a:cubicBezTo>
                  <a:close/>
                  <a:moveTo>
                    <a:pt x="5" y="43"/>
                  </a:moveTo>
                  <a:cubicBezTo>
                    <a:pt x="5" y="43"/>
                    <a:pt x="5" y="43"/>
                    <a:pt x="5" y="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latin typeface="Montserrat" panose="00000500000000000000" pitchFamily="2" charset="-52"/>
                <a:cs typeface="Times New Roman" panose="02020603050405020304" pitchFamily="18" charset="0"/>
              </a:endParaRPr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xmlns="" id="{AE59DC41-5010-1A7A-C1AB-056BEEE11A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3588" y="4197350"/>
              <a:ext cx="96837" cy="92075"/>
            </a:xfrm>
            <a:custGeom>
              <a:avLst/>
              <a:gdLst>
                <a:gd name="T0" fmla="*/ 26 w 72"/>
                <a:gd name="T1" fmla="*/ 66 h 67"/>
                <a:gd name="T2" fmla="*/ 26 w 72"/>
                <a:gd name="T3" fmla="*/ 66 h 67"/>
                <a:gd name="T4" fmla="*/ 36 w 72"/>
                <a:gd name="T5" fmla="*/ 67 h 67"/>
                <a:gd name="T6" fmla="*/ 66 w 72"/>
                <a:gd name="T7" fmla="*/ 46 h 67"/>
                <a:gd name="T8" fmla="*/ 46 w 72"/>
                <a:gd name="T9" fmla="*/ 5 h 67"/>
                <a:gd name="T10" fmla="*/ 6 w 72"/>
                <a:gd name="T11" fmla="*/ 25 h 67"/>
                <a:gd name="T12" fmla="*/ 26 w 72"/>
                <a:gd name="T13" fmla="*/ 66 h 67"/>
                <a:gd name="T14" fmla="*/ 26 w 72"/>
                <a:gd name="T15" fmla="*/ 66 h 67"/>
                <a:gd name="T16" fmla="*/ 26 w 72"/>
                <a:gd name="T17" fmla="*/ 6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67">
                  <a:moveTo>
                    <a:pt x="26" y="66"/>
                  </a:moveTo>
                  <a:cubicBezTo>
                    <a:pt x="26" y="66"/>
                    <a:pt x="26" y="66"/>
                    <a:pt x="26" y="66"/>
                  </a:cubicBezTo>
                  <a:cubicBezTo>
                    <a:pt x="29" y="67"/>
                    <a:pt x="33" y="67"/>
                    <a:pt x="36" y="67"/>
                  </a:cubicBezTo>
                  <a:cubicBezTo>
                    <a:pt x="49" y="67"/>
                    <a:pt x="62" y="59"/>
                    <a:pt x="66" y="46"/>
                  </a:cubicBezTo>
                  <a:cubicBezTo>
                    <a:pt x="72" y="29"/>
                    <a:pt x="63" y="11"/>
                    <a:pt x="46" y="5"/>
                  </a:cubicBezTo>
                  <a:cubicBezTo>
                    <a:pt x="29" y="0"/>
                    <a:pt x="11" y="9"/>
                    <a:pt x="6" y="25"/>
                  </a:cubicBezTo>
                  <a:cubicBezTo>
                    <a:pt x="0" y="42"/>
                    <a:pt x="9" y="60"/>
                    <a:pt x="26" y="66"/>
                  </a:cubicBezTo>
                  <a:close/>
                  <a:moveTo>
                    <a:pt x="26" y="66"/>
                  </a:moveTo>
                  <a:cubicBezTo>
                    <a:pt x="26" y="66"/>
                    <a:pt x="26" y="66"/>
                    <a:pt x="26" y="6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latin typeface="Montserrat" panose="00000500000000000000" pitchFamily="2" charset="-52"/>
                <a:cs typeface="Times New Roman" panose="02020603050405020304" pitchFamily="18" charset="0"/>
              </a:endParaRPr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xmlns="" id="{33FC63E8-474F-C1D8-430F-3D14631B26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27788" y="4197350"/>
              <a:ext cx="96837" cy="93662"/>
            </a:xfrm>
            <a:custGeom>
              <a:avLst/>
              <a:gdLst>
                <a:gd name="T0" fmla="*/ 36 w 71"/>
                <a:gd name="T1" fmla="*/ 68 h 68"/>
                <a:gd name="T2" fmla="*/ 46 w 71"/>
                <a:gd name="T3" fmla="*/ 66 h 68"/>
                <a:gd name="T4" fmla="*/ 66 w 71"/>
                <a:gd name="T5" fmla="*/ 25 h 68"/>
                <a:gd name="T6" fmla="*/ 25 w 71"/>
                <a:gd name="T7" fmla="*/ 5 h 68"/>
                <a:gd name="T8" fmla="*/ 5 w 71"/>
                <a:gd name="T9" fmla="*/ 46 h 68"/>
                <a:gd name="T10" fmla="*/ 36 w 71"/>
                <a:gd name="T11" fmla="*/ 68 h 68"/>
                <a:gd name="T12" fmla="*/ 36 w 71"/>
                <a:gd name="T13" fmla="*/ 68 h 68"/>
                <a:gd name="T14" fmla="*/ 36 w 71"/>
                <a:gd name="T1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68">
                  <a:moveTo>
                    <a:pt x="36" y="68"/>
                  </a:moveTo>
                  <a:cubicBezTo>
                    <a:pt x="39" y="68"/>
                    <a:pt x="42" y="67"/>
                    <a:pt x="46" y="66"/>
                  </a:cubicBezTo>
                  <a:cubicBezTo>
                    <a:pt x="63" y="60"/>
                    <a:pt x="71" y="42"/>
                    <a:pt x="66" y="25"/>
                  </a:cubicBezTo>
                  <a:cubicBezTo>
                    <a:pt x="60" y="9"/>
                    <a:pt x="42" y="0"/>
                    <a:pt x="25" y="5"/>
                  </a:cubicBezTo>
                  <a:cubicBezTo>
                    <a:pt x="9" y="11"/>
                    <a:pt x="0" y="29"/>
                    <a:pt x="5" y="46"/>
                  </a:cubicBezTo>
                  <a:cubicBezTo>
                    <a:pt x="10" y="59"/>
                    <a:pt x="22" y="68"/>
                    <a:pt x="36" y="68"/>
                  </a:cubicBezTo>
                  <a:close/>
                  <a:moveTo>
                    <a:pt x="36" y="68"/>
                  </a:moveTo>
                  <a:cubicBezTo>
                    <a:pt x="36" y="68"/>
                    <a:pt x="36" y="68"/>
                    <a:pt x="36" y="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latin typeface="Montserrat" panose="00000500000000000000" pitchFamily="2" charset="-52"/>
                <a:cs typeface="Times New Roman" panose="02020603050405020304" pitchFamily="18" charset="0"/>
              </a:endParaRPr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xmlns="" id="{A1033157-8E20-D888-5666-42535E18C5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45425" y="5276850"/>
              <a:ext cx="88900" cy="87312"/>
            </a:xfrm>
            <a:custGeom>
              <a:avLst/>
              <a:gdLst>
                <a:gd name="T0" fmla="*/ 34 w 65"/>
                <a:gd name="T1" fmla="*/ 1 h 65"/>
                <a:gd name="T2" fmla="*/ 1 w 65"/>
                <a:gd name="T3" fmla="*/ 31 h 65"/>
                <a:gd name="T4" fmla="*/ 31 w 65"/>
                <a:gd name="T5" fmla="*/ 65 h 65"/>
                <a:gd name="T6" fmla="*/ 33 w 65"/>
                <a:gd name="T7" fmla="*/ 65 h 65"/>
                <a:gd name="T8" fmla="*/ 64 w 65"/>
                <a:gd name="T9" fmla="*/ 35 h 65"/>
                <a:gd name="T10" fmla="*/ 34 w 65"/>
                <a:gd name="T11" fmla="*/ 1 h 65"/>
                <a:gd name="T12" fmla="*/ 34 w 65"/>
                <a:gd name="T13" fmla="*/ 1 h 65"/>
                <a:gd name="T14" fmla="*/ 34 w 65"/>
                <a:gd name="T15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65">
                  <a:moveTo>
                    <a:pt x="34" y="1"/>
                  </a:moveTo>
                  <a:cubicBezTo>
                    <a:pt x="17" y="0"/>
                    <a:pt x="2" y="14"/>
                    <a:pt x="1" y="31"/>
                  </a:cubicBezTo>
                  <a:cubicBezTo>
                    <a:pt x="0" y="49"/>
                    <a:pt x="13" y="64"/>
                    <a:pt x="31" y="65"/>
                  </a:cubicBezTo>
                  <a:cubicBezTo>
                    <a:pt x="31" y="65"/>
                    <a:pt x="32" y="65"/>
                    <a:pt x="33" y="65"/>
                  </a:cubicBezTo>
                  <a:cubicBezTo>
                    <a:pt x="49" y="65"/>
                    <a:pt x="63" y="52"/>
                    <a:pt x="64" y="35"/>
                  </a:cubicBezTo>
                  <a:cubicBezTo>
                    <a:pt x="65" y="17"/>
                    <a:pt x="52" y="2"/>
                    <a:pt x="34" y="1"/>
                  </a:cubicBezTo>
                  <a:close/>
                  <a:moveTo>
                    <a:pt x="34" y="1"/>
                  </a:moveTo>
                  <a:cubicBezTo>
                    <a:pt x="34" y="1"/>
                    <a:pt x="34" y="1"/>
                    <a:pt x="34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latin typeface="Montserrat" panose="00000500000000000000" pitchFamily="2" charset="-52"/>
                <a:cs typeface="Times New Roman" panose="02020603050405020304" pitchFamily="18" charset="0"/>
              </a:endParaRPr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xmlns="" id="{21625DA0-27E6-E252-9E00-1E526A44C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03888" y="5278438"/>
              <a:ext cx="90487" cy="87312"/>
            </a:xfrm>
            <a:custGeom>
              <a:avLst/>
              <a:gdLst>
                <a:gd name="T0" fmla="*/ 65 w 66"/>
                <a:gd name="T1" fmla="*/ 31 h 65"/>
                <a:gd name="T2" fmla="*/ 31 w 66"/>
                <a:gd name="T3" fmla="*/ 1 h 65"/>
                <a:gd name="T4" fmla="*/ 1 w 66"/>
                <a:gd name="T5" fmla="*/ 35 h 65"/>
                <a:gd name="T6" fmla="*/ 33 w 66"/>
                <a:gd name="T7" fmla="*/ 65 h 65"/>
                <a:gd name="T8" fmla="*/ 35 w 66"/>
                <a:gd name="T9" fmla="*/ 65 h 65"/>
                <a:gd name="T10" fmla="*/ 65 w 66"/>
                <a:gd name="T11" fmla="*/ 31 h 65"/>
                <a:gd name="T12" fmla="*/ 65 w 66"/>
                <a:gd name="T13" fmla="*/ 31 h 65"/>
                <a:gd name="T14" fmla="*/ 65 w 66"/>
                <a:gd name="T15" fmla="*/ 3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65">
                  <a:moveTo>
                    <a:pt x="65" y="31"/>
                  </a:moveTo>
                  <a:cubicBezTo>
                    <a:pt x="64" y="14"/>
                    <a:pt x="49" y="0"/>
                    <a:pt x="31" y="1"/>
                  </a:cubicBezTo>
                  <a:cubicBezTo>
                    <a:pt x="14" y="2"/>
                    <a:pt x="0" y="17"/>
                    <a:pt x="1" y="35"/>
                  </a:cubicBezTo>
                  <a:cubicBezTo>
                    <a:pt x="2" y="52"/>
                    <a:pt x="16" y="65"/>
                    <a:pt x="33" y="65"/>
                  </a:cubicBezTo>
                  <a:cubicBezTo>
                    <a:pt x="33" y="65"/>
                    <a:pt x="34" y="65"/>
                    <a:pt x="35" y="65"/>
                  </a:cubicBezTo>
                  <a:cubicBezTo>
                    <a:pt x="52" y="64"/>
                    <a:pt x="66" y="49"/>
                    <a:pt x="65" y="31"/>
                  </a:cubicBezTo>
                  <a:close/>
                  <a:moveTo>
                    <a:pt x="65" y="31"/>
                  </a:moveTo>
                  <a:cubicBezTo>
                    <a:pt x="65" y="31"/>
                    <a:pt x="65" y="31"/>
                    <a:pt x="65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latin typeface="Montserrat" panose="00000500000000000000" pitchFamily="2" charset="-52"/>
                <a:cs typeface="Times New Roman" panose="02020603050405020304" pitchFamily="18" charset="0"/>
              </a:endParaRPr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xmlns="" id="{89FB3722-6377-107D-D22C-1F2D11C5E0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37225" y="4929188"/>
              <a:ext cx="96837" cy="92075"/>
            </a:xfrm>
            <a:custGeom>
              <a:avLst/>
              <a:gdLst>
                <a:gd name="T0" fmla="*/ 27 w 71"/>
                <a:gd name="T1" fmla="*/ 67 h 68"/>
                <a:gd name="T2" fmla="*/ 36 w 71"/>
                <a:gd name="T3" fmla="*/ 68 h 68"/>
                <a:gd name="T4" fmla="*/ 66 w 71"/>
                <a:gd name="T5" fmla="*/ 44 h 68"/>
                <a:gd name="T6" fmla="*/ 44 w 71"/>
                <a:gd name="T7" fmla="*/ 5 h 68"/>
                <a:gd name="T8" fmla="*/ 5 w 71"/>
                <a:gd name="T9" fmla="*/ 27 h 68"/>
                <a:gd name="T10" fmla="*/ 27 w 71"/>
                <a:gd name="T11" fmla="*/ 67 h 68"/>
                <a:gd name="T12" fmla="*/ 27 w 71"/>
                <a:gd name="T13" fmla="*/ 67 h 68"/>
                <a:gd name="T14" fmla="*/ 27 w 71"/>
                <a:gd name="T15" fmla="*/ 6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68">
                  <a:moveTo>
                    <a:pt x="27" y="67"/>
                  </a:moveTo>
                  <a:cubicBezTo>
                    <a:pt x="30" y="67"/>
                    <a:pt x="33" y="68"/>
                    <a:pt x="36" y="68"/>
                  </a:cubicBezTo>
                  <a:cubicBezTo>
                    <a:pt x="50" y="68"/>
                    <a:pt x="63" y="58"/>
                    <a:pt x="66" y="44"/>
                  </a:cubicBezTo>
                  <a:cubicBezTo>
                    <a:pt x="71" y="27"/>
                    <a:pt x="61" y="10"/>
                    <a:pt x="44" y="5"/>
                  </a:cubicBezTo>
                  <a:cubicBezTo>
                    <a:pt x="27" y="0"/>
                    <a:pt x="10" y="10"/>
                    <a:pt x="5" y="27"/>
                  </a:cubicBezTo>
                  <a:cubicBezTo>
                    <a:pt x="0" y="44"/>
                    <a:pt x="10" y="62"/>
                    <a:pt x="27" y="67"/>
                  </a:cubicBezTo>
                  <a:close/>
                  <a:moveTo>
                    <a:pt x="27" y="67"/>
                  </a:moveTo>
                  <a:cubicBezTo>
                    <a:pt x="27" y="67"/>
                    <a:pt x="27" y="67"/>
                    <a:pt x="27" y="6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latin typeface="Montserrat" panose="00000500000000000000" pitchFamily="2" charset="-52"/>
                <a:cs typeface="Times New Roman" panose="02020603050405020304" pitchFamily="18" charset="0"/>
              </a:endParaRPr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xmlns="" id="{C2B104AB-7B78-C3F2-8DA1-E01AAAB4D9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81688" y="4611688"/>
              <a:ext cx="98425" cy="93662"/>
            </a:xfrm>
            <a:custGeom>
              <a:avLst/>
              <a:gdLst>
                <a:gd name="T0" fmla="*/ 19 w 73"/>
                <a:gd name="T1" fmla="*/ 63 h 69"/>
                <a:gd name="T2" fmla="*/ 37 w 73"/>
                <a:gd name="T3" fmla="*/ 69 h 69"/>
                <a:gd name="T4" fmla="*/ 63 w 73"/>
                <a:gd name="T5" fmla="*/ 55 h 69"/>
                <a:gd name="T6" fmla="*/ 55 w 73"/>
                <a:gd name="T7" fmla="*/ 10 h 69"/>
                <a:gd name="T8" fmla="*/ 10 w 73"/>
                <a:gd name="T9" fmla="*/ 19 h 69"/>
                <a:gd name="T10" fmla="*/ 19 w 73"/>
                <a:gd name="T11" fmla="*/ 63 h 69"/>
                <a:gd name="T12" fmla="*/ 19 w 73"/>
                <a:gd name="T13" fmla="*/ 63 h 69"/>
                <a:gd name="T14" fmla="*/ 19 w 73"/>
                <a:gd name="T15" fmla="*/ 6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69">
                  <a:moveTo>
                    <a:pt x="19" y="63"/>
                  </a:moveTo>
                  <a:cubicBezTo>
                    <a:pt x="24" y="67"/>
                    <a:pt x="31" y="69"/>
                    <a:pt x="37" y="69"/>
                  </a:cubicBezTo>
                  <a:cubicBezTo>
                    <a:pt x="47" y="69"/>
                    <a:pt x="57" y="64"/>
                    <a:pt x="63" y="55"/>
                  </a:cubicBezTo>
                  <a:cubicBezTo>
                    <a:pt x="73" y="40"/>
                    <a:pt x="69" y="20"/>
                    <a:pt x="55" y="10"/>
                  </a:cubicBezTo>
                  <a:cubicBezTo>
                    <a:pt x="40" y="0"/>
                    <a:pt x="20" y="4"/>
                    <a:pt x="10" y="19"/>
                  </a:cubicBezTo>
                  <a:cubicBezTo>
                    <a:pt x="0" y="33"/>
                    <a:pt x="4" y="53"/>
                    <a:pt x="19" y="63"/>
                  </a:cubicBezTo>
                  <a:close/>
                  <a:moveTo>
                    <a:pt x="19" y="63"/>
                  </a:moveTo>
                  <a:cubicBezTo>
                    <a:pt x="19" y="63"/>
                    <a:pt x="19" y="63"/>
                    <a:pt x="19" y="6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latin typeface="Montserrat" panose="00000500000000000000" pitchFamily="2" charset="-52"/>
                <a:cs typeface="Times New Roman" panose="02020603050405020304" pitchFamily="18" charset="0"/>
              </a:endParaRPr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xmlns="" id="{24EDA846-133E-BB04-2A46-699E7491BA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70813" y="5616575"/>
              <a:ext cx="87312" cy="87312"/>
            </a:xfrm>
            <a:custGeom>
              <a:avLst/>
              <a:gdLst>
                <a:gd name="T0" fmla="*/ 32 w 64"/>
                <a:gd name="T1" fmla="*/ 0 h 64"/>
                <a:gd name="T2" fmla="*/ 9 w 64"/>
                <a:gd name="T3" fmla="*/ 10 h 64"/>
                <a:gd name="T4" fmla="*/ 0 w 64"/>
                <a:gd name="T5" fmla="*/ 32 h 64"/>
                <a:gd name="T6" fmla="*/ 9 w 64"/>
                <a:gd name="T7" fmla="*/ 55 h 64"/>
                <a:gd name="T8" fmla="*/ 32 w 64"/>
                <a:gd name="T9" fmla="*/ 64 h 64"/>
                <a:gd name="T10" fmla="*/ 54 w 64"/>
                <a:gd name="T11" fmla="*/ 55 h 64"/>
                <a:gd name="T12" fmla="*/ 64 w 64"/>
                <a:gd name="T13" fmla="*/ 32 h 64"/>
                <a:gd name="T14" fmla="*/ 54 w 64"/>
                <a:gd name="T15" fmla="*/ 10 h 64"/>
                <a:gd name="T16" fmla="*/ 32 w 64"/>
                <a:gd name="T17" fmla="*/ 0 h 64"/>
                <a:gd name="T18" fmla="*/ 32 w 64"/>
                <a:gd name="T19" fmla="*/ 0 h 64"/>
                <a:gd name="T20" fmla="*/ 32 w 64"/>
                <a:gd name="T2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23" y="0"/>
                    <a:pt x="15" y="4"/>
                    <a:pt x="9" y="10"/>
                  </a:cubicBezTo>
                  <a:cubicBezTo>
                    <a:pt x="3" y="16"/>
                    <a:pt x="0" y="24"/>
                    <a:pt x="0" y="32"/>
                  </a:cubicBezTo>
                  <a:cubicBezTo>
                    <a:pt x="0" y="41"/>
                    <a:pt x="3" y="49"/>
                    <a:pt x="9" y="55"/>
                  </a:cubicBezTo>
                  <a:cubicBezTo>
                    <a:pt x="15" y="61"/>
                    <a:pt x="23" y="64"/>
                    <a:pt x="32" y="64"/>
                  </a:cubicBezTo>
                  <a:cubicBezTo>
                    <a:pt x="40" y="64"/>
                    <a:pt x="48" y="61"/>
                    <a:pt x="54" y="55"/>
                  </a:cubicBezTo>
                  <a:cubicBezTo>
                    <a:pt x="60" y="49"/>
                    <a:pt x="64" y="41"/>
                    <a:pt x="64" y="32"/>
                  </a:cubicBezTo>
                  <a:cubicBezTo>
                    <a:pt x="64" y="24"/>
                    <a:pt x="60" y="16"/>
                    <a:pt x="54" y="10"/>
                  </a:cubicBezTo>
                  <a:cubicBezTo>
                    <a:pt x="48" y="4"/>
                    <a:pt x="40" y="0"/>
                    <a:pt x="32" y="0"/>
                  </a:cubicBezTo>
                  <a:close/>
                  <a:moveTo>
                    <a:pt x="32" y="0"/>
                  </a:move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latin typeface="Montserrat" panose="00000500000000000000" pitchFamily="2" charset="-52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C2BE9D9-1D98-B9B8-EAF9-7F4D3EAC515A}"/>
              </a:ext>
            </a:extLst>
          </p:cNvPr>
          <p:cNvSpPr txBox="1"/>
          <p:nvPr/>
        </p:nvSpPr>
        <p:spPr>
          <a:xfrm>
            <a:off x="3357033" y="2430398"/>
            <a:ext cx="27108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Montserrat" panose="00000500000000000000" pitchFamily="2" charset="-52"/>
                <a:cs typeface="Times New Roman" panose="02020603050405020304" pitchFamily="18" charset="0"/>
              </a:rPr>
              <a:t>3 </a:t>
            </a:r>
            <a:r>
              <a:rPr lang="ru-RU" sz="1600" b="1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1600" b="1" dirty="0">
                <a:latin typeface="Montserrat" panose="00000500000000000000" pitchFamily="2" charset="-52"/>
                <a:cs typeface="Times New Roman" panose="02020603050405020304" pitchFamily="18" charset="0"/>
              </a:rPr>
              <a:t> 8 июня 2023 года</a:t>
            </a:r>
            <a:endParaRPr lang="en-US" sz="1600" b="1" dirty="0">
              <a:latin typeface="Montserrat" panose="00000500000000000000" pitchFamily="2" charset="-52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672C384-9C41-D132-D510-0E56B02E48C5}"/>
              </a:ext>
            </a:extLst>
          </p:cNvPr>
          <p:cNvSpPr txBox="1"/>
          <p:nvPr/>
        </p:nvSpPr>
        <p:spPr>
          <a:xfrm>
            <a:off x="3327353" y="2761448"/>
            <a:ext cx="25605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>
                <a:latin typeface="Montserrat" panose="00000500000000000000" pitchFamily="2" charset="-52"/>
                <a:cs typeface="Times New Roman" panose="02020603050405020304" pitchFamily="18" charset="0"/>
              </a:rPr>
              <a:t>Подать документы в БГТУ</a:t>
            </a:r>
            <a:endParaRPr lang="en-US" sz="2000" dirty="0">
              <a:latin typeface="Montserrat" panose="00000500000000000000" pitchFamily="2" charset="-52"/>
              <a:cs typeface="Times New Roman" panose="02020603050405020304" pitchFamily="18" charset="0"/>
            </a:endParaRPr>
          </a:p>
        </p:txBody>
      </p:sp>
      <p:sp>
        <p:nvSpPr>
          <p:cNvPr id="33" name="Rectangle 121">
            <a:extLst>
              <a:ext uri="{FF2B5EF4-FFF2-40B4-BE49-F238E27FC236}">
                <a16:creationId xmlns:a16="http://schemas.microsoft.com/office/drawing/2014/main" xmlns="" id="{AB545677-0BC5-D9F9-5431-2D8E22728969}"/>
              </a:ext>
            </a:extLst>
          </p:cNvPr>
          <p:cNvSpPr/>
          <p:nvPr/>
        </p:nvSpPr>
        <p:spPr>
          <a:xfrm>
            <a:off x="6363423" y="1923350"/>
            <a:ext cx="2557162" cy="1647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Montserrat" panose="00000500000000000000" pitchFamily="2" charset="-52"/>
                <a:cs typeface="Times New Roman" panose="02020603050405020304" pitchFamily="18" charset="0"/>
              </a:rPr>
              <a:t>             </a:t>
            </a:r>
          </a:p>
        </p:txBody>
      </p:sp>
      <p:sp>
        <p:nvSpPr>
          <p:cNvPr id="34" name="Rectangle 122">
            <a:extLst>
              <a:ext uri="{FF2B5EF4-FFF2-40B4-BE49-F238E27FC236}">
                <a16:creationId xmlns:a16="http://schemas.microsoft.com/office/drawing/2014/main" xmlns="" id="{E7A47B7A-D20E-81D4-AE3C-C36840CBD577}"/>
              </a:ext>
            </a:extLst>
          </p:cNvPr>
          <p:cNvSpPr/>
          <p:nvPr/>
        </p:nvSpPr>
        <p:spPr>
          <a:xfrm>
            <a:off x="6363423" y="1931689"/>
            <a:ext cx="2557162" cy="2826558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ontserrat" panose="00000500000000000000" pitchFamily="2" charset="-52"/>
                <a:cs typeface="Times New Roman" panose="02020603050405020304" pitchFamily="18" charset="0"/>
              </a:rPr>
              <a:t>           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80A19C90-B9F7-3C32-92A8-773F97506BE6}"/>
              </a:ext>
            </a:extLst>
          </p:cNvPr>
          <p:cNvSpPr txBox="1"/>
          <p:nvPr/>
        </p:nvSpPr>
        <p:spPr>
          <a:xfrm>
            <a:off x="6363422" y="2775697"/>
            <a:ext cx="25889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>
                <a:latin typeface="Montserrat" panose="00000500000000000000" pitchFamily="2" charset="-52"/>
                <a:cs typeface="Times New Roman" panose="02020603050405020304" pitchFamily="18" charset="0"/>
              </a:rPr>
              <a:t>Сдать </a:t>
            </a:r>
          </a:p>
          <a:p>
            <a:pPr algn="ctr">
              <a:lnSpc>
                <a:spcPts val="2000"/>
              </a:lnSpc>
            </a:pPr>
            <a:r>
              <a:rPr lang="ru-RU" sz="2000" dirty="0">
                <a:latin typeface="Montserrat" panose="00000500000000000000" pitchFamily="2" charset="-52"/>
                <a:cs typeface="Times New Roman" panose="02020603050405020304" pitchFamily="18" charset="0"/>
              </a:rPr>
              <a:t>экзамен</a:t>
            </a:r>
            <a:br>
              <a:rPr lang="ru-RU" sz="2000" dirty="0">
                <a:latin typeface="Montserrat" panose="00000500000000000000" pitchFamily="2" charset="-52"/>
                <a:cs typeface="Times New Roman" panose="02020603050405020304" pitchFamily="18" charset="0"/>
              </a:rPr>
            </a:br>
            <a:r>
              <a:rPr lang="ru-RU" sz="2000" dirty="0">
                <a:latin typeface="Montserrat" panose="00000500000000000000" pitchFamily="2" charset="-52"/>
                <a:cs typeface="Times New Roman" panose="02020603050405020304" pitchFamily="18" charset="0"/>
              </a:rPr>
              <a:t>в БГТУ</a:t>
            </a:r>
            <a:endParaRPr lang="en-US" sz="2000" dirty="0">
              <a:latin typeface="Montserrat" panose="00000500000000000000" pitchFamily="2" charset="-52"/>
              <a:cs typeface="Times New Roman" panose="02020603050405020304" pitchFamily="18" charset="0"/>
            </a:endParaRPr>
          </a:p>
        </p:txBody>
      </p:sp>
      <p:sp>
        <p:nvSpPr>
          <p:cNvPr id="37" name="Oval 134">
            <a:extLst>
              <a:ext uri="{FF2B5EF4-FFF2-40B4-BE49-F238E27FC236}">
                <a16:creationId xmlns:a16="http://schemas.microsoft.com/office/drawing/2014/main" xmlns="" id="{4B68CE08-8EAA-AC5D-97DA-EF6595949F99}"/>
              </a:ext>
            </a:extLst>
          </p:cNvPr>
          <p:cNvSpPr/>
          <p:nvPr/>
        </p:nvSpPr>
        <p:spPr>
          <a:xfrm>
            <a:off x="7241665" y="1527368"/>
            <a:ext cx="825332" cy="82533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anose="00000500000000000000" pitchFamily="2" charset="-52"/>
              <a:cs typeface="Times New Roman" panose="02020603050405020304" pitchFamily="18" charset="0"/>
            </a:endParaRPr>
          </a:p>
        </p:txBody>
      </p:sp>
      <p:sp>
        <p:nvSpPr>
          <p:cNvPr id="39" name="Rectangle 125">
            <a:extLst>
              <a:ext uri="{FF2B5EF4-FFF2-40B4-BE49-F238E27FC236}">
                <a16:creationId xmlns:a16="http://schemas.microsoft.com/office/drawing/2014/main" xmlns="" id="{790B684D-AF12-9A9E-37CA-AA818C159CD1}"/>
              </a:ext>
            </a:extLst>
          </p:cNvPr>
          <p:cNvSpPr/>
          <p:nvPr/>
        </p:nvSpPr>
        <p:spPr>
          <a:xfrm>
            <a:off x="9390858" y="1911626"/>
            <a:ext cx="2555355" cy="1631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Montserrat" panose="00000500000000000000" pitchFamily="2" charset="-52"/>
                <a:cs typeface="Times New Roman" panose="02020603050405020304" pitchFamily="18" charset="0"/>
              </a:rPr>
              <a:t>             </a:t>
            </a:r>
          </a:p>
        </p:txBody>
      </p:sp>
      <p:sp>
        <p:nvSpPr>
          <p:cNvPr id="40" name="Rectangle 126">
            <a:extLst>
              <a:ext uri="{FF2B5EF4-FFF2-40B4-BE49-F238E27FC236}">
                <a16:creationId xmlns:a16="http://schemas.microsoft.com/office/drawing/2014/main" xmlns="" id="{278AF8BD-1DF4-0E58-2A30-9538B619D738}"/>
              </a:ext>
            </a:extLst>
          </p:cNvPr>
          <p:cNvSpPr/>
          <p:nvPr/>
        </p:nvSpPr>
        <p:spPr>
          <a:xfrm>
            <a:off x="9390858" y="1919966"/>
            <a:ext cx="2555355" cy="1958988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ontserrat" panose="00000500000000000000" pitchFamily="2" charset="-52"/>
                <a:cs typeface="Times New Roman" panose="02020603050405020304" pitchFamily="18" charset="0"/>
              </a:rPr>
              <a:t>             </a:t>
            </a:r>
          </a:p>
        </p:txBody>
      </p:sp>
      <p:sp>
        <p:nvSpPr>
          <p:cNvPr id="43" name="Oval 137">
            <a:extLst>
              <a:ext uri="{FF2B5EF4-FFF2-40B4-BE49-F238E27FC236}">
                <a16:creationId xmlns:a16="http://schemas.microsoft.com/office/drawing/2014/main" xmlns="" id="{72E98836-F978-22F3-4E60-AC80E0E9860A}"/>
              </a:ext>
            </a:extLst>
          </p:cNvPr>
          <p:cNvSpPr/>
          <p:nvPr/>
        </p:nvSpPr>
        <p:spPr>
          <a:xfrm>
            <a:off x="10338655" y="1515645"/>
            <a:ext cx="824749" cy="81730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anose="00000500000000000000" pitchFamily="2" charset="-52"/>
              <a:cs typeface="Times New Roman" panose="02020603050405020304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F6D36D0C-28D0-86D8-C47C-8DFCB1A11310}"/>
              </a:ext>
            </a:extLst>
          </p:cNvPr>
          <p:cNvSpPr txBox="1"/>
          <p:nvPr/>
        </p:nvSpPr>
        <p:spPr>
          <a:xfrm>
            <a:off x="6517994" y="2439363"/>
            <a:ext cx="26595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Montserrat" panose="00000500000000000000" pitchFamily="2" charset="-52"/>
                <a:cs typeface="Times New Roman" panose="02020603050405020304" pitchFamily="18" charset="0"/>
              </a:rPr>
              <a:t>4 </a:t>
            </a:r>
            <a:r>
              <a:rPr lang="ru-RU" sz="1600" b="1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1600" b="1" dirty="0">
                <a:latin typeface="Montserrat" panose="00000500000000000000" pitchFamily="2" charset="-52"/>
                <a:cs typeface="Times New Roman" panose="02020603050405020304" pitchFamily="18" charset="0"/>
              </a:rPr>
              <a:t> 10 июня 2023 года</a:t>
            </a:r>
            <a:endParaRPr lang="en-US" sz="1600" b="1" dirty="0">
              <a:latin typeface="Montserrat" panose="00000500000000000000" pitchFamily="2" charset="-52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4629B4C9-4BD8-E580-F234-24F01419448A}"/>
              </a:ext>
            </a:extLst>
          </p:cNvPr>
          <p:cNvSpPr txBox="1"/>
          <p:nvPr/>
        </p:nvSpPr>
        <p:spPr>
          <a:xfrm>
            <a:off x="9436039" y="2422871"/>
            <a:ext cx="2651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Montserrat" panose="00000500000000000000" pitchFamily="2" charset="-52"/>
                <a:cs typeface="Times New Roman" panose="02020603050405020304" pitchFamily="18" charset="0"/>
              </a:rPr>
              <a:t>по 13 июня 2023 года</a:t>
            </a:r>
            <a:endParaRPr lang="en-US" sz="1600" b="1" dirty="0">
              <a:latin typeface="Montserrat" panose="00000500000000000000" pitchFamily="2" charset="-52"/>
              <a:cs typeface="Times New Roman" panose="02020603050405020304" pitchFamily="18" charset="0"/>
            </a:endParaRPr>
          </a:p>
        </p:txBody>
      </p:sp>
      <p:sp>
        <p:nvSpPr>
          <p:cNvPr id="65" name="Subtitle 9">
            <a:extLst>
              <a:ext uri="{FF2B5EF4-FFF2-40B4-BE49-F238E27FC236}">
                <a16:creationId xmlns:a16="http://schemas.microsoft.com/office/drawing/2014/main" xmlns="" id="{0D07EE3D-7054-11A8-1933-179593564E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811" y="5085491"/>
            <a:ext cx="11360213" cy="98939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</a:pPr>
            <a:r>
              <a:rPr lang="ru-RU" sz="2800" dirty="0">
                <a:solidFill>
                  <a:schemeClr val="tx1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Зачисление абитуриентов на целевую подготовку проводится по конкурсу </a:t>
            </a:r>
            <a:r>
              <a:rPr lang="en-US" sz="2800" dirty="0">
                <a:solidFill>
                  <a:schemeClr val="tx1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на основе </a:t>
            </a:r>
            <a:r>
              <a:rPr lang="ru-RU" sz="2800" b="1" dirty="0">
                <a:solidFill>
                  <a:schemeClr val="tx1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общей суммы баллов</a:t>
            </a:r>
            <a:r>
              <a:rPr lang="ru-RU" sz="2800" dirty="0">
                <a:solidFill>
                  <a:schemeClr val="tx1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, посчитанной по результатам сдачи внутреннего экзамена и среднего балла документа об образовании.</a:t>
            </a:r>
            <a:endParaRPr lang="en-US" sz="2800" dirty="0">
              <a:solidFill>
                <a:schemeClr val="tx1"/>
              </a:solidFill>
              <a:latin typeface="Montserrat" panose="00000500000000000000" pitchFamily="2" charset="-52"/>
              <a:cs typeface="Times New Roman" panose="02020603050405020304" pitchFamily="18" charset="0"/>
            </a:endParaRPr>
          </a:p>
        </p:txBody>
      </p:sp>
      <p:sp>
        <p:nvSpPr>
          <p:cNvPr id="74" name="Oval 97">
            <a:extLst>
              <a:ext uri="{FF2B5EF4-FFF2-40B4-BE49-F238E27FC236}">
                <a16:creationId xmlns:a16="http://schemas.microsoft.com/office/drawing/2014/main" xmlns="" id="{3CDFD9F5-4E5C-922A-C20E-88B8609DF76B}"/>
              </a:ext>
            </a:extLst>
          </p:cNvPr>
          <p:cNvSpPr/>
          <p:nvPr/>
        </p:nvSpPr>
        <p:spPr>
          <a:xfrm>
            <a:off x="4155039" y="1490881"/>
            <a:ext cx="889628" cy="8896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anose="00000500000000000000" pitchFamily="2" charset="-52"/>
              <a:cs typeface="Times New Roman" panose="02020603050405020304" pitchFamily="18" charset="0"/>
            </a:endParaRPr>
          </a:p>
        </p:txBody>
      </p:sp>
      <p:grpSp>
        <p:nvGrpSpPr>
          <p:cNvPr id="68" name="Group 4">
            <a:extLst>
              <a:ext uri="{FF2B5EF4-FFF2-40B4-BE49-F238E27FC236}">
                <a16:creationId xmlns:a16="http://schemas.microsoft.com/office/drawing/2014/main" xmlns="" id="{72FF9116-89DB-0DED-8648-A0CD47B9E0B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381279" y="1685579"/>
            <a:ext cx="453311" cy="534712"/>
            <a:chOff x="4743" y="-671"/>
            <a:chExt cx="323" cy="381"/>
          </a:xfrm>
          <a:solidFill>
            <a:srgbClr val="FFFFFF"/>
          </a:solidFill>
        </p:grpSpPr>
        <p:sp>
          <p:nvSpPr>
            <p:cNvPr id="69" name="Freeform 5">
              <a:extLst>
                <a:ext uri="{FF2B5EF4-FFF2-40B4-BE49-F238E27FC236}">
                  <a16:creationId xmlns:a16="http://schemas.microsoft.com/office/drawing/2014/main" xmlns="" id="{055E7943-F467-6AD3-16FD-EE09ADC7FC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43" y="-671"/>
              <a:ext cx="323" cy="381"/>
            </a:xfrm>
            <a:custGeom>
              <a:avLst/>
              <a:gdLst>
                <a:gd name="T0" fmla="*/ 1141 w 1210"/>
                <a:gd name="T1" fmla="*/ 190 h 1434"/>
                <a:gd name="T2" fmla="*/ 1020 w 1210"/>
                <a:gd name="T3" fmla="*/ 190 h 1434"/>
                <a:gd name="T4" fmla="*/ 1020 w 1210"/>
                <a:gd name="T5" fmla="*/ 69 h 1434"/>
                <a:gd name="T6" fmla="*/ 951 w 1210"/>
                <a:gd name="T7" fmla="*/ 0 h 1434"/>
                <a:gd name="T8" fmla="*/ 70 w 1210"/>
                <a:gd name="T9" fmla="*/ 0 h 1434"/>
                <a:gd name="T10" fmla="*/ 0 w 1210"/>
                <a:gd name="T11" fmla="*/ 69 h 1434"/>
                <a:gd name="T12" fmla="*/ 0 w 1210"/>
                <a:gd name="T13" fmla="*/ 1175 h 1434"/>
                <a:gd name="T14" fmla="*/ 70 w 1210"/>
                <a:gd name="T15" fmla="*/ 1244 h 1434"/>
                <a:gd name="T16" fmla="*/ 191 w 1210"/>
                <a:gd name="T17" fmla="*/ 1244 h 1434"/>
                <a:gd name="T18" fmla="*/ 191 w 1210"/>
                <a:gd name="T19" fmla="*/ 1365 h 1434"/>
                <a:gd name="T20" fmla="*/ 260 w 1210"/>
                <a:gd name="T21" fmla="*/ 1434 h 1434"/>
                <a:gd name="T22" fmla="*/ 847 w 1210"/>
                <a:gd name="T23" fmla="*/ 1434 h 1434"/>
                <a:gd name="T24" fmla="*/ 967 w 1210"/>
                <a:gd name="T25" fmla="*/ 1387 h 1434"/>
                <a:gd name="T26" fmla="*/ 1160 w 1210"/>
                <a:gd name="T27" fmla="*/ 1205 h 1434"/>
                <a:gd name="T28" fmla="*/ 1210 w 1210"/>
                <a:gd name="T29" fmla="*/ 1089 h 1434"/>
                <a:gd name="T30" fmla="*/ 1210 w 1210"/>
                <a:gd name="T31" fmla="*/ 259 h 1434"/>
                <a:gd name="T32" fmla="*/ 1141 w 1210"/>
                <a:gd name="T33" fmla="*/ 190 h 1434"/>
                <a:gd name="T34" fmla="*/ 70 w 1210"/>
                <a:gd name="T35" fmla="*/ 1193 h 1434"/>
                <a:gd name="T36" fmla="*/ 52 w 1210"/>
                <a:gd name="T37" fmla="*/ 1175 h 1434"/>
                <a:gd name="T38" fmla="*/ 52 w 1210"/>
                <a:gd name="T39" fmla="*/ 69 h 1434"/>
                <a:gd name="T40" fmla="*/ 70 w 1210"/>
                <a:gd name="T41" fmla="*/ 52 h 1434"/>
                <a:gd name="T42" fmla="*/ 951 w 1210"/>
                <a:gd name="T43" fmla="*/ 52 h 1434"/>
                <a:gd name="T44" fmla="*/ 968 w 1210"/>
                <a:gd name="T45" fmla="*/ 69 h 1434"/>
                <a:gd name="T46" fmla="*/ 968 w 1210"/>
                <a:gd name="T47" fmla="*/ 190 h 1434"/>
                <a:gd name="T48" fmla="*/ 260 w 1210"/>
                <a:gd name="T49" fmla="*/ 190 h 1434"/>
                <a:gd name="T50" fmla="*/ 191 w 1210"/>
                <a:gd name="T51" fmla="*/ 259 h 1434"/>
                <a:gd name="T52" fmla="*/ 191 w 1210"/>
                <a:gd name="T53" fmla="*/ 1193 h 1434"/>
                <a:gd name="T54" fmla="*/ 70 w 1210"/>
                <a:gd name="T55" fmla="*/ 1193 h 1434"/>
                <a:gd name="T56" fmla="*/ 260 w 1210"/>
                <a:gd name="T57" fmla="*/ 1383 h 1434"/>
                <a:gd name="T58" fmla="*/ 242 w 1210"/>
                <a:gd name="T59" fmla="*/ 1365 h 1434"/>
                <a:gd name="T60" fmla="*/ 242 w 1210"/>
                <a:gd name="T61" fmla="*/ 259 h 1434"/>
                <a:gd name="T62" fmla="*/ 260 w 1210"/>
                <a:gd name="T63" fmla="*/ 242 h 1434"/>
                <a:gd name="T64" fmla="*/ 1141 w 1210"/>
                <a:gd name="T65" fmla="*/ 242 h 1434"/>
                <a:gd name="T66" fmla="*/ 1158 w 1210"/>
                <a:gd name="T67" fmla="*/ 259 h 1434"/>
                <a:gd name="T68" fmla="*/ 1158 w 1210"/>
                <a:gd name="T69" fmla="*/ 1089 h 1434"/>
                <a:gd name="T70" fmla="*/ 1156 w 1210"/>
                <a:gd name="T71" fmla="*/ 1106 h 1434"/>
                <a:gd name="T72" fmla="*/ 960 w 1210"/>
                <a:gd name="T73" fmla="*/ 1106 h 1434"/>
                <a:gd name="T74" fmla="*/ 864 w 1210"/>
                <a:gd name="T75" fmla="*/ 1201 h 1434"/>
                <a:gd name="T76" fmla="*/ 864 w 1210"/>
                <a:gd name="T77" fmla="*/ 1381 h 1434"/>
                <a:gd name="T78" fmla="*/ 847 w 1210"/>
                <a:gd name="T79" fmla="*/ 1383 h 1434"/>
                <a:gd name="T80" fmla="*/ 260 w 1210"/>
                <a:gd name="T81" fmla="*/ 1383 h 1434"/>
                <a:gd name="T82" fmla="*/ 931 w 1210"/>
                <a:gd name="T83" fmla="*/ 1349 h 1434"/>
                <a:gd name="T84" fmla="*/ 916 w 1210"/>
                <a:gd name="T85" fmla="*/ 1360 h 1434"/>
                <a:gd name="T86" fmla="*/ 916 w 1210"/>
                <a:gd name="T87" fmla="*/ 1201 h 1434"/>
                <a:gd name="T88" fmla="*/ 929 w 1210"/>
                <a:gd name="T89" fmla="*/ 1171 h 1434"/>
                <a:gd name="T90" fmla="*/ 960 w 1210"/>
                <a:gd name="T91" fmla="*/ 1158 h 1434"/>
                <a:gd name="T92" fmla="*/ 1132 w 1210"/>
                <a:gd name="T93" fmla="*/ 1158 h 1434"/>
                <a:gd name="T94" fmla="*/ 1124 w 1210"/>
                <a:gd name="T95" fmla="*/ 1168 h 1434"/>
                <a:gd name="T96" fmla="*/ 931 w 1210"/>
                <a:gd name="T97" fmla="*/ 1349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10" h="1434">
                  <a:moveTo>
                    <a:pt x="1141" y="190"/>
                  </a:moveTo>
                  <a:cubicBezTo>
                    <a:pt x="1020" y="190"/>
                    <a:pt x="1020" y="190"/>
                    <a:pt x="1020" y="190"/>
                  </a:cubicBezTo>
                  <a:cubicBezTo>
                    <a:pt x="1020" y="69"/>
                    <a:pt x="1020" y="69"/>
                    <a:pt x="1020" y="69"/>
                  </a:cubicBezTo>
                  <a:cubicBezTo>
                    <a:pt x="1020" y="31"/>
                    <a:pt x="989" y="0"/>
                    <a:pt x="951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2" y="0"/>
                    <a:pt x="0" y="31"/>
                    <a:pt x="0" y="69"/>
                  </a:cubicBezTo>
                  <a:cubicBezTo>
                    <a:pt x="0" y="1175"/>
                    <a:pt x="0" y="1175"/>
                    <a:pt x="0" y="1175"/>
                  </a:cubicBezTo>
                  <a:cubicBezTo>
                    <a:pt x="0" y="1213"/>
                    <a:pt x="32" y="1244"/>
                    <a:pt x="70" y="1244"/>
                  </a:cubicBezTo>
                  <a:cubicBezTo>
                    <a:pt x="191" y="1244"/>
                    <a:pt x="191" y="1244"/>
                    <a:pt x="191" y="1244"/>
                  </a:cubicBezTo>
                  <a:cubicBezTo>
                    <a:pt x="191" y="1365"/>
                    <a:pt x="191" y="1365"/>
                    <a:pt x="191" y="1365"/>
                  </a:cubicBezTo>
                  <a:cubicBezTo>
                    <a:pt x="191" y="1403"/>
                    <a:pt x="222" y="1434"/>
                    <a:pt x="260" y="1434"/>
                  </a:cubicBezTo>
                  <a:cubicBezTo>
                    <a:pt x="847" y="1434"/>
                    <a:pt x="847" y="1434"/>
                    <a:pt x="847" y="1434"/>
                  </a:cubicBezTo>
                  <a:cubicBezTo>
                    <a:pt x="885" y="1434"/>
                    <a:pt x="939" y="1413"/>
                    <a:pt x="967" y="1387"/>
                  </a:cubicBezTo>
                  <a:cubicBezTo>
                    <a:pt x="1160" y="1205"/>
                    <a:pt x="1160" y="1205"/>
                    <a:pt x="1160" y="1205"/>
                  </a:cubicBezTo>
                  <a:cubicBezTo>
                    <a:pt x="1187" y="1179"/>
                    <a:pt x="1210" y="1127"/>
                    <a:pt x="1210" y="1089"/>
                  </a:cubicBezTo>
                  <a:cubicBezTo>
                    <a:pt x="1210" y="259"/>
                    <a:pt x="1210" y="259"/>
                    <a:pt x="1210" y="259"/>
                  </a:cubicBezTo>
                  <a:cubicBezTo>
                    <a:pt x="1210" y="221"/>
                    <a:pt x="1179" y="190"/>
                    <a:pt x="1141" y="190"/>
                  </a:cubicBezTo>
                  <a:close/>
                  <a:moveTo>
                    <a:pt x="70" y="1193"/>
                  </a:moveTo>
                  <a:cubicBezTo>
                    <a:pt x="60" y="1193"/>
                    <a:pt x="52" y="1185"/>
                    <a:pt x="52" y="1175"/>
                  </a:cubicBezTo>
                  <a:cubicBezTo>
                    <a:pt x="52" y="69"/>
                    <a:pt x="52" y="69"/>
                    <a:pt x="52" y="69"/>
                  </a:cubicBezTo>
                  <a:cubicBezTo>
                    <a:pt x="52" y="60"/>
                    <a:pt x="60" y="52"/>
                    <a:pt x="70" y="52"/>
                  </a:cubicBezTo>
                  <a:cubicBezTo>
                    <a:pt x="951" y="52"/>
                    <a:pt x="951" y="52"/>
                    <a:pt x="951" y="52"/>
                  </a:cubicBezTo>
                  <a:cubicBezTo>
                    <a:pt x="960" y="52"/>
                    <a:pt x="968" y="60"/>
                    <a:pt x="968" y="69"/>
                  </a:cubicBezTo>
                  <a:cubicBezTo>
                    <a:pt x="968" y="190"/>
                    <a:pt x="968" y="190"/>
                    <a:pt x="968" y="190"/>
                  </a:cubicBezTo>
                  <a:cubicBezTo>
                    <a:pt x="260" y="190"/>
                    <a:pt x="260" y="190"/>
                    <a:pt x="260" y="190"/>
                  </a:cubicBezTo>
                  <a:cubicBezTo>
                    <a:pt x="222" y="190"/>
                    <a:pt x="191" y="221"/>
                    <a:pt x="191" y="259"/>
                  </a:cubicBezTo>
                  <a:cubicBezTo>
                    <a:pt x="191" y="1193"/>
                    <a:pt x="191" y="1193"/>
                    <a:pt x="191" y="1193"/>
                  </a:cubicBezTo>
                  <a:lnTo>
                    <a:pt x="70" y="1193"/>
                  </a:lnTo>
                  <a:close/>
                  <a:moveTo>
                    <a:pt x="260" y="1383"/>
                  </a:moveTo>
                  <a:cubicBezTo>
                    <a:pt x="250" y="1383"/>
                    <a:pt x="242" y="1375"/>
                    <a:pt x="242" y="1365"/>
                  </a:cubicBezTo>
                  <a:cubicBezTo>
                    <a:pt x="242" y="259"/>
                    <a:pt x="242" y="259"/>
                    <a:pt x="242" y="259"/>
                  </a:cubicBezTo>
                  <a:cubicBezTo>
                    <a:pt x="242" y="250"/>
                    <a:pt x="250" y="242"/>
                    <a:pt x="260" y="242"/>
                  </a:cubicBezTo>
                  <a:cubicBezTo>
                    <a:pt x="1141" y="242"/>
                    <a:pt x="1141" y="242"/>
                    <a:pt x="1141" y="242"/>
                  </a:cubicBezTo>
                  <a:cubicBezTo>
                    <a:pt x="1150" y="242"/>
                    <a:pt x="1158" y="250"/>
                    <a:pt x="1158" y="259"/>
                  </a:cubicBezTo>
                  <a:cubicBezTo>
                    <a:pt x="1158" y="1089"/>
                    <a:pt x="1158" y="1089"/>
                    <a:pt x="1158" y="1089"/>
                  </a:cubicBezTo>
                  <a:cubicBezTo>
                    <a:pt x="1158" y="1094"/>
                    <a:pt x="1157" y="1100"/>
                    <a:pt x="1156" y="1106"/>
                  </a:cubicBezTo>
                  <a:cubicBezTo>
                    <a:pt x="960" y="1106"/>
                    <a:pt x="960" y="1106"/>
                    <a:pt x="960" y="1106"/>
                  </a:cubicBezTo>
                  <a:cubicBezTo>
                    <a:pt x="907" y="1106"/>
                    <a:pt x="865" y="1149"/>
                    <a:pt x="864" y="1201"/>
                  </a:cubicBezTo>
                  <a:cubicBezTo>
                    <a:pt x="864" y="1381"/>
                    <a:pt x="864" y="1381"/>
                    <a:pt x="864" y="1381"/>
                  </a:cubicBezTo>
                  <a:cubicBezTo>
                    <a:pt x="858" y="1382"/>
                    <a:pt x="852" y="1383"/>
                    <a:pt x="847" y="1383"/>
                  </a:cubicBezTo>
                  <a:lnTo>
                    <a:pt x="260" y="1383"/>
                  </a:lnTo>
                  <a:close/>
                  <a:moveTo>
                    <a:pt x="931" y="1349"/>
                  </a:moveTo>
                  <a:cubicBezTo>
                    <a:pt x="927" y="1353"/>
                    <a:pt x="922" y="1357"/>
                    <a:pt x="916" y="1360"/>
                  </a:cubicBezTo>
                  <a:cubicBezTo>
                    <a:pt x="916" y="1201"/>
                    <a:pt x="916" y="1201"/>
                    <a:pt x="916" y="1201"/>
                  </a:cubicBezTo>
                  <a:cubicBezTo>
                    <a:pt x="916" y="1189"/>
                    <a:pt x="921" y="1179"/>
                    <a:pt x="929" y="1171"/>
                  </a:cubicBezTo>
                  <a:cubicBezTo>
                    <a:pt x="937" y="1163"/>
                    <a:pt x="948" y="1158"/>
                    <a:pt x="960" y="1158"/>
                  </a:cubicBezTo>
                  <a:cubicBezTo>
                    <a:pt x="1132" y="1158"/>
                    <a:pt x="1132" y="1158"/>
                    <a:pt x="1132" y="1158"/>
                  </a:cubicBezTo>
                  <a:cubicBezTo>
                    <a:pt x="1130" y="1162"/>
                    <a:pt x="1127" y="1165"/>
                    <a:pt x="1124" y="1168"/>
                  </a:cubicBezTo>
                  <a:lnTo>
                    <a:pt x="931" y="13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2" charset="-52"/>
                <a:cs typeface="Times New Roman" panose="02020603050405020304" pitchFamily="18" charset="0"/>
              </a:endParaRPr>
            </a:p>
          </p:txBody>
        </p:sp>
        <p:sp>
          <p:nvSpPr>
            <p:cNvPr id="70" name="Freeform 6">
              <a:extLst>
                <a:ext uri="{FF2B5EF4-FFF2-40B4-BE49-F238E27FC236}">
                  <a16:creationId xmlns:a16="http://schemas.microsoft.com/office/drawing/2014/main" xmlns="" id="{5F354281-3807-4F35-CEE9-E2B8AC329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6" y="-556"/>
              <a:ext cx="148" cy="14"/>
            </a:xfrm>
            <a:custGeom>
              <a:avLst/>
              <a:gdLst>
                <a:gd name="T0" fmla="*/ 26 w 553"/>
                <a:gd name="T1" fmla="*/ 52 h 52"/>
                <a:gd name="T2" fmla="*/ 527 w 553"/>
                <a:gd name="T3" fmla="*/ 52 h 52"/>
                <a:gd name="T4" fmla="*/ 553 w 553"/>
                <a:gd name="T5" fmla="*/ 26 h 52"/>
                <a:gd name="T6" fmla="*/ 527 w 553"/>
                <a:gd name="T7" fmla="*/ 0 h 52"/>
                <a:gd name="T8" fmla="*/ 26 w 553"/>
                <a:gd name="T9" fmla="*/ 0 h 52"/>
                <a:gd name="T10" fmla="*/ 0 w 553"/>
                <a:gd name="T11" fmla="*/ 26 h 52"/>
                <a:gd name="T12" fmla="*/ 26 w 553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3" h="52">
                  <a:moveTo>
                    <a:pt x="26" y="52"/>
                  </a:moveTo>
                  <a:cubicBezTo>
                    <a:pt x="527" y="52"/>
                    <a:pt x="527" y="52"/>
                    <a:pt x="527" y="52"/>
                  </a:cubicBezTo>
                  <a:cubicBezTo>
                    <a:pt x="541" y="52"/>
                    <a:pt x="553" y="40"/>
                    <a:pt x="553" y="26"/>
                  </a:cubicBezTo>
                  <a:cubicBezTo>
                    <a:pt x="553" y="12"/>
                    <a:pt x="541" y="0"/>
                    <a:pt x="52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0"/>
                    <a:pt x="0" y="12"/>
                    <a:pt x="0" y="26"/>
                  </a:cubicBezTo>
                  <a:cubicBezTo>
                    <a:pt x="0" y="40"/>
                    <a:pt x="11" y="52"/>
                    <a:pt x="26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2" charset="-52"/>
                <a:cs typeface="Times New Roman" panose="02020603050405020304" pitchFamily="18" charset="0"/>
              </a:endParaRPr>
            </a:p>
          </p:txBody>
        </p:sp>
        <p:sp>
          <p:nvSpPr>
            <p:cNvPr id="71" name="Freeform 7">
              <a:extLst>
                <a:ext uri="{FF2B5EF4-FFF2-40B4-BE49-F238E27FC236}">
                  <a16:creationId xmlns:a16="http://schemas.microsoft.com/office/drawing/2014/main" xmlns="" id="{68EFAFE2-5302-E494-5531-A1B95C8927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6" y="-464"/>
              <a:ext cx="148" cy="14"/>
            </a:xfrm>
            <a:custGeom>
              <a:avLst/>
              <a:gdLst>
                <a:gd name="T0" fmla="*/ 26 w 553"/>
                <a:gd name="T1" fmla="*/ 52 h 52"/>
                <a:gd name="T2" fmla="*/ 527 w 553"/>
                <a:gd name="T3" fmla="*/ 52 h 52"/>
                <a:gd name="T4" fmla="*/ 553 w 553"/>
                <a:gd name="T5" fmla="*/ 26 h 52"/>
                <a:gd name="T6" fmla="*/ 527 w 553"/>
                <a:gd name="T7" fmla="*/ 0 h 52"/>
                <a:gd name="T8" fmla="*/ 26 w 553"/>
                <a:gd name="T9" fmla="*/ 0 h 52"/>
                <a:gd name="T10" fmla="*/ 0 w 553"/>
                <a:gd name="T11" fmla="*/ 26 h 52"/>
                <a:gd name="T12" fmla="*/ 26 w 553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3" h="52">
                  <a:moveTo>
                    <a:pt x="26" y="52"/>
                  </a:moveTo>
                  <a:cubicBezTo>
                    <a:pt x="527" y="52"/>
                    <a:pt x="527" y="52"/>
                    <a:pt x="527" y="52"/>
                  </a:cubicBezTo>
                  <a:cubicBezTo>
                    <a:pt x="541" y="52"/>
                    <a:pt x="553" y="40"/>
                    <a:pt x="553" y="26"/>
                  </a:cubicBezTo>
                  <a:cubicBezTo>
                    <a:pt x="553" y="11"/>
                    <a:pt x="541" y="0"/>
                    <a:pt x="52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0"/>
                    <a:pt x="0" y="11"/>
                    <a:pt x="0" y="26"/>
                  </a:cubicBezTo>
                  <a:cubicBezTo>
                    <a:pt x="0" y="40"/>
                    <a:pt x="11" y="52"/>
                    <a:pt x="26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2" charset="-52"/>
                <a:cs typeface="Times New Roman" panose="02020603050405020304" pitchFamily="18" charset="0"/>
              </a:endParaRPr>
            </a:p>
          </p:txBody>
        </p:sp>
        <p:sp>
          <p:nvSpPr>
            <p:cNvPr id="72" name="Freeform 8">
              <a:extLst>
                <a:ext uri="{FF2B5EF4-FFF2-40B4-BE49-F238E27FC236}">
                  <a16:creationId xmlns:a16="http://schemas.microsoft.com/office/drawing/2014/main" xmlns="" id="{4A98A71A-A588-B10D-7815-E833548AA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6" y="-418"/>
              <a:ext cx="88" cy="14"/>
            </a:xfrm>
            <a:custGeom>
              <a:avLst/>
              <a:gdLst>
                <a:gd name="T0" fmla="*/ 302 w 328"/>
                <a:gd name="T1" fmla="*/ 0 h 51"/>
                <a:gd name="T2" fmla="*/ 26 w 328"/>
                <a:gd name="T3" fmla="*/ 0 h 51"/>
                <a:gd name="T4" fmla="*/ 0 w 328"/>
                <a:gd name="T5" fmla="*/ 26 h 51"/>
                <a:gd name="T6" fmla="*/ 26 w 328"/>
                <a:gd name="T7" fmla="*/ 51 h 51"/>
                <a:gd name="T8" fmla="*/ 302 w 328"/>
                <a:gd name="T9" fmla="*/ 51 h 51"/>
                <a:gd name="T10" fmla="*/ 328 w 328"/>
                <a:gd name="T11" fmla="*/ 26 h 51"/>
                <a:gd name="T12" fmla="*/ 302 w 328"/>
                <a:gd name="T1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8" h="51">
                  <a:moveTo>
                    <a:pt x="302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1" y="0"/>
                    <a:pt x="0" y="11"/>
                    <a:pt x="0" y="26"/>
                  </a:cubicBezTo>
                  <a:cubicBezTo>
                    <a:pt x="0" y="40"/>
                    <a:pt x="11" y="51"/>
                    <a:pt x="26" y="51"/>
                  </a:cubicBezTo>
                  <a:cubicBezTo>
                    <a:pt x="302" y="51"/>
                    <a:pt x="302" y="51"/>
                    <a:pt x="302" y="51"/>
                  </a:cubicBezTo>
                  <a:cubicBezTo>
                    <a:pt x="317" y="51"/>
                    <a:pt x="328" y="40"/>
                    <a:pt x="328" y="26"/>
                  </a:cubicBezTo>
                  <a:cubicBezTo>
                    <a:pt x="328" y="11"/>
                    <a:pt x="317" y="0"/>
                    <a:pt x="30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2" charset="-52"/>
                <a:cs typeface="Times New Roman" panose="02020603050405020304" pitchFamily="18" charset="0"/>
              </a:endParaRPr>
            </a:p>
          </p:txBody>
        </p:sp>
        <p:sp>
          <p:nvSpPr>
            <p:cNvPr id="73" name="Freeform 9">
              <a:extLst>
                <a:ext uri="{FF2B5EF4-FFF2-40B4-BE49-F238E27FC236}">
                  <a16:creationId xmlns:a16="http://schemas.microsoft.com/office/drawing/2014/main" xmlns="" id="{3E6B7A29-EC4B-47A9-1C06-8357E9256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6" y="-510"/>
              <a:ext cx="148" cy="14"/>
            </a:xfrm>
            <a:custGeom>
              <a:avLst/>
              <a:gdLst>
                <a:gd name="T0" fmla="*/ 26 w 553"/>
                <a:gd name="T1" fmla="*/ 52 h 52"/>
                <a:gd name="T2" fmla="*/ 527 w 553"/>
                <a:gd name="T3" fmla="*/ 52 h 52"/>
                <a:gd name="T4" fmla="*/ 553 w 553"/>
                <a:gd name="T5" fmla="*/ 26 h 52"/>
                <a:gd name="T6" fmla="*/ 527 w 553"/>
                <a:gd name="T7" fmla="*/ 0 h 52"/>
                <a:gd name="T8" fmla="*/ 26 w 553"/>
                <a:gd name="T9" fmla="*/ 0 h 52"/>
                <a:gd name="T10" fmla="*/ 0 w 553"/>
                <a:gd name="T11" fmla="*/ 26 h 52"/>
                <a:gd name="T12" fmla="*/ 26 w 553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3" h="52">
                  <a:moveTo>
                    <a:pt x="26" y="52"/>
                  </a:moveTo>
                  <a:cubicBezTo>
                    <a:pt x="527" y="52"/>
                    <a:pt x="527" y="52"/>
                    <a:pt x="527" y="52"/>
                  </a:cubicBezTo>
                  <a:cubicBezTo>
                    <a:pt x="541" y="52"/>
                    <a:pt x="553" y="40"/>
                    <a:pt x="553" y="26"/>
                  </a:cubicBezTo>
                  <a:cubicBezTo>
                    <a:pt x="553" y="12"/>
                    <a:pt x="541" y="0"/>
                    <a:pt x="52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0"/>
                    <a:pt x="0" y="12"/>
                    <a:pt x="0" y="26"/>
                  </a:cubicBezTo>
                  <a:cubicBezTo>
                    <a:pt x="0" y="40"/>
                    <a:pt x="11" y="52"/>
                    <a:pt x="26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2" charset="-52"/>
                <a:cs typeface="Times New Roman" panose="02020603050405020304" pitchFamily="18" charset="0"/>
              </a:endParaRPr>
            </a:p>
          </p:txBody>
        </p:sp>
      </p:grpSp>
      <p:pic>
        <p:nvPicPr>
          <p:cNvPr id="75" name="Picture 12">
            <a:extLst>
              <a:ext uri="{FF2B5EF4-FFF2-40B4-BE49-F238E27FC236}">
                <a16:creationId xmlns:a16="http://schemas.microsoft.com/office/drawing/2014/main" xmlns="" id="{053AAFA5-3794-741D-316A-2642D40A1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6686" y="1669107"/>
            <a:ext cx="579078" cy="496884"/>
          </a:xfrm>
          <a:prstGeom prst="rect">
            <a:avLst/>
          </a:prstGeom>
        </p:spPr>
      </p:pic>
      <p:grpSp>
        <p:nvGrpSpPr>
          <p:cNvPr id="76" name="Group 69">
            <a:extLst>
              <a:ext uri="{FF2B5EF4-FFF2-40B4-BE49-F238E27FC236}">
                <a16:creationId xmlns:a16="http://schemas.microsoft.com/office/drawing/2014/main" xmlns="" id="{0854C7A8-9094-53D8-155D-BD1630D3E06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468999" y="1725155"/>
            <a:ext cx="586024" cy="377289"/>
            <a:chOff x="1150" y="2594"/>
            <a:chExt cx="594" cy="387"/>
          </a:xfrm>
          <a:solidFill>
            <a:schemeClr val="bg1"/>
          </a:solidFill>
        </p:grpSpPr>
        <p:sp>
          <p:nvSpPr>
            <p:cNvPr id="77" name="Freeform 70">
              <a:extLst>
                <a:ext uri="{FF2B5EF4-FFF2-40B4-BE49-F238E27FC236}">
                  <a16:creationId xmlns:a16="http://schemas.microsoft.com/office/drawing/2014/main" xmlns="" id="{36101CA8-F67B-F32E-F420-07BF25D28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0" y="2594"/>
              <a:ext cx="594" cy="387"/>
            </a:xfrm>
            <a:custGeom>
              <a:avLst/>
              <a:gdLst>
                <a:gd name="T0" fmla="*/ 1918 w 2048"/>
                <a:gd name="T1" fmla="*/ 0 h 1334"/>
                <a:gd name="T2" fmla="*/ 130 w 2048"/>
                <a:gd name="T3" fmla="*/ 0 h 1334"/>
                <a:gd name="T4" fmla="*/ 0 w 2048"/>
                <a:gd name="T5" fmla="*/ 130 h 1334"/>
                <a:gd name="T6" fmla="*/ 0 w 2048"/>
                <a:gd name="T7" fmla="*/ 1204 h 1334"/>
                <a:gd name="T8" fmla="*/ 130 w 2048"/>
                <a:gd name="T9" fmla="*/ 1334 h 1334"/>
                <a:gd name="T10" fmla="*/ 1918 w 2048"/>
                <a:gd name="T11" fmla="*/ 1334 h 1334"/>
                <a:gd name="T12" fmla="*/ 2048 w 2048"/>
                <a:gd name="T13" fmla="*/ 1204 h 1334"/>
                <a:gd name="T14" fmla="*/ 2048 w 2048"/>
                <a:gd name="T15" fmla="*/ 130 h 1334"/>
                <a:gd name="T16" fmla="*/ 1918 w 2048"/>
                <a:gd name="T17" fmla="*/ 0 h 1334"/>
                <a:gd name="T18" fmla="*/ 1961 w 2048"/>
                <a:gd name="T19" fmla="*/ 1204 h 1334"/>
                <a:gd name="T20" fmla="*/ 1918 w 2048"/>
                <a:gd name="T21" fmla="*/ 1248 h 1334"/>
                <a:gd name="T22" fmla="*/ 130 w 2048"/>
                <a:gd name="T23" fmla="*/ 1248 h 1334"/>
                <a:gd name="T24" fmla="*/ 87 w 2048"/>
                <a:gd name="T25" fmla="*/ 1204 h 1334"/>
                <a:gd name="T26" fmla="*/ 87 w 2048"/>
                <a:gd name="T27" fmla="*/ 130 h 1334"/>
                <a:gd name="T28" fmla="*/ 130 w 2048"/>
                <a:gd name="T29" fmla="*/ 86 h 1334"/>
                <a:gd name="T30" fmla="*/ 1918 w 2048"/>
                <a:gd name="T31" fmla="*/ 86 h 1334"/>
                <a:gd name="T32" fmla="*/ 1961 w 2048"/>
                <a:gd name="T33" fmla="*/ 130 h 1334"/>
                <a:gd name="T34" fmla="*/ 1961 w 2048"/>
                <a:gd name="T35" fmla="*/ 120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48" h="1334">
                  <a:moveTo>
                    <a:pt x="1918" y="0"/>
                  </a:moveTo>
                  <a:cubicBezTo>
                    <a:pt x="130" y="0"/>
                    <a:pt x="130" y="0"/>
                    <a:pt x="130" y="0"/>
                  </a:cubicBezTo>
                  <a:cubicBezTo>
                    <a:pt x="59" y="0"/>
                    <a:pt x="0" y="58"/>
                    <a:pt x="0" y="130"/>
                  </a:cubicBezTo>
                  <a:cubicBezTo>
                    <a:pt x="0" y="1204"/>
                    <a:pt x="0" y="1204"/>
                    <a:pt x="0" y="1204"/>
                  </a:cubicBezTo>
                  <a:cubicBezTo>
                    <a:pt x="0" y="1276"/>
                    <a:pt x="59" y="1334"/>
                    <a:pt x="130" y="1334"/>
                  </a:cubicBezTo>
                  <a:cubicBezTo>
                    <a:pt x="1918" y="1334"/>
                    <a:pt x="1918" y="1334"/>
                    <a:pt x="1918" y="1334"/>
                  </a:cubicBezTo>
                  <a:cubicBezTo>
                    <a:pt x="1989" y="1334"/>
                    <a:pt x="2048" y="1276"/>
                    <a:pt x="2048" y="1204"/>
                  </a:cubicBezTo>
                  <a:cubicBezTo>
                    <a:pt x="2048" y="130"/>
                    <a:pt x="2048" y="130"/>
                    <a:pt x="2048" y="130"/>
                  </a:cubicBezTo>
                  <a:cubicBezTo>
                    <a:pt x="2048" y="58"/>
                    <a:pt x="1989" y="0"/>
                    <a:pt x="1918" y="0"/>
                  </a:cubicBezTo>
                  <a:close/>
                  <a:moveTo>
                    <a:pt x="1961" y="1204"/>
                  </a:moveTo>
                  <a:cubicBezTo>
                    <a:pt x="1961" y="1228"/>
                    <a:pt x="1942" y="1248"/>
                    <a:pt x="1918" y="1248"/>
                  </a:cubicBezTo>
                  <a:cubicBezTo>
                    <a:pt x="130" y="1248"/>
                    <a:pt x="130" y="1248"/>
                    <a:pt x="130" y="1248"/>
                  </a:cubicBezTo>
                  <a:cubicBezTo>
                    <a:pt x="106" y="1248"/>
                    <a:pt x="87" y="1228"/>
                    <a:pt x="87" y="1204"/>
                  </a:cubicBezTo>
                  <a:cubicBezTo>
                    <a:pt x="87" y="130"/>
                    <a:pt x="87" y="130"/>
                    <a:pt x="87" y="130"/>
                  </a:cubicBezTo>
                  <a:cubicBezTo>
                    <a:pt x="87" y="106"/>
                    <a:pt x="106" y="86"/>
                    <a:pt x="130" y="86"/>
                  </a:cubicBezTo>
                  <a:cubicBezTo>
                    <a:pt x="1918" y="86"/>
                    <a:pt x="1918" y="86"/>
                    <a:pt x="1918" y="86"/>
                  </a:cubicBezTo>
                  <a:cubicBezTo>
                    <a:pt x="1942" y="86"/>
                    <a:pt x="1961" y="106"/>
                    <a:pt x="1961" y="130"/>
                  </a:cubicBezTo>
                  <a:lnTo>
                    <a:pt x="1961" y="1204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2" charset="-52"/>
                <a:cs typeface="Times New Roman" panose="02020603050405020304" pitchFamily="18" charset="0"/>
              </a:endParaRPr>
            </a:p>
          </p:txBody>
        </p:sp>
        <p:sp>
          <p:nvSpPr>
            <p:cNvPr id="78" name="Freeform 71">
              <a:extLst>
                <a:ext uri="{FF2B5EF4-FFF2-40B4-BE49-F238E27FC236}">
                  <a16:creationId xmlns:a16="http://schemas.microsoft.com/office/drawing/2014/main" xmlns="" id="{5F85E2D0-91AD-5F1B-FC8F-CAAA031E66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2" y="2705"/>
              <a:ext cx="160" cy="25"/>
            </a:xfrm>
            <a:custGeom>
              <a:avLst/>
              <a:gdLst>
                <a:gd name="T0" fmla="*/ 510 w 554"/>
                <a:gd name="T1" fmla="*/ 0 h 87"/>
                <a:gd name="T2" fmla="*/ 44 w 554"/>
                <a:gd name="T3" fmla="*/ 0 h 87"/>
                <a:gd name="T4" fmla="*/ 0 w 554"/>
                <a:gd name="T5" fmla="*/ 44 h 87"/>
                <a:gd name="T6" fmla="*/ 44 w 554"/>
                <a:gd name="T7" fmla="*/ 87 h 87"/>
                <a:gd name="T8" fmla="*/ 510 w 554"/>
                <a:gd name="T9" fmla="*/ 87 h 87"/>
                <a:gd name="T10" fmla="*/ 554 w 554"/>
                <a:gd name="T11" fmla="*/ 44 h 87"/>
                <a:gd name="T12" fmla="*/ 510 w 554"/>
                <a:gd name="T13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4" h="87">
                  <a:moveTo>
                    <a:pt x="510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0" y="0"/>
                    <a:pt x="0" y="19"/>
                    <a:pt x="0" y="44"/>
                  </a:cubicBezTo>
                  <a:cubicBezTo>
                    <a:pt x="0" y="68"/>
                    <a:pt x="20" y="87"/>
                    <a:pt x="44" y="87"/>
                  </a:cubicBezTo>
                  <a:cubicBezTo>
                    <a:pt x="510" y="87"/>
                    <a:pt x="510" y="87"/>
                    <a:pt x="510" y="87"/>
                  </a:cubicBezTo>
                  <a:cubicBezTo>
                    <a:pt x="534" y="87"/>
                    <a:pt x="554" y="68"/>
                    <a:pt x="554" y="44"/>
                  </a:cubicBezTo>
                  <a:cubicBezTo>
                    <a:pt x="554" y="19"/>
                    <a:pt x="534" y="0"/>
                    <a:pt x="510" y="0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2" charset="-52"/>
                <a:cs typeface="Times New Roman" panose="02020603050405020304" pitchFamily="18" charset="0"/>
              </a:endParaRPr>
            </a:p>
          </p:txBody>
        </p:sp>
        <p:sp>
          <p:nvSpPr>
            <p:cNvPr id="79" name="Freeform 72">
              <a:extLst>
                <a:ext uri="{FF2B5EF4-FFF2-40B4-BE49-F238E27FC236}">
                  <a16:creationId xmlns:a16="http://schemas.microsoft.com/office/drawing/2014/main" xmlns="" id="{84C72429-77FB-E042-41E7-FC47D32DF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2" y="2775"/>
              <a:ext cx="160" cy="25"/>
            </a:xfrm>
            <a:custGeom>
              <a:avLst/>
              <a:gdLst>
                <a:gd name="T0" fmla="*/ 510 w 554"/>
                <a:gd name="T1" fmla="*/ 0 h 86"/>
                <a:gd name="T2" fmla="*/ 44 w 554"/>
                <a:gd name="T3" fmla="*/ 0 h 86"/>
                <a:gd name="T4" fmla="*/ 0 w 554"/>
                <a:gd name="T5" fmla="*/ 43 h 86"/>
                <a:gd name="T6" fmla="*/ 44 w 554"/>
                <a:gd name="T7" fmla="*/ 86 h 86"/>
                <a:gd name="T8" fmla="*/ 510 w 554"/>
                <a:gd name="T9" fmla="*/ 86 h 86"/>
                <a:gd name="T10" fmla="*/ 554 w 554"/>
                <a:gd name="T11" fmla="*/ 43 h 86"/>
                <a:gd name="T12" fmla="*/ 510 w 554"/>
                <a:gd name="T1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4" h="86">
                  <a:moveTo>
                    <a:pt x="510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0" y="0"/>
                    <a:pt x="0" y="19"/>
                    <a:pt x="0" y="43"/>
                  </a:cubicBezTo>
                  <a:cubicBezTo>
                    <a:pt x="0" y="67"/>
                    <a:pt x="20" y="86"/>
                    <a:pt x="44" y="86"/>
                  </a:cubicBezTo>
                  <a:cubicBezTo>
                    <a:pt x="510" y="86"/>
                    <a:pt x="510" y="86"/>
                    <a:pt x="510" y="86"/>
                  </a:cubicBezTo>
                  <a:cubicBezTo>
                    <a:pt x="534" y="86"/>
                    <a:pt x="554" y="67"/>
                    <a:pt x="554" y="43"/>
                  </a:cubicBezTo>
                  <a:cubicBezTo>
                    <a:pt x="554" y="19"/>
                    <a:pt x="534" y="0"/>
                    <a:pt x="510" y="0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2" charset="-52"/>
                <a:cs typeface="Times New Roman" panose="02020603050405020304" pitchFamily="18" charset="0"/>
              </a:endParaRPr>
            </a:p>
          </p:txBody>
        </p:sp>
        <p:sp>
          <p:nvSpPr>
            <p:cNvPr id="80" name="Freeform 73">
              <a:extLst>
                <a:ext uri="{FF2B5EF4-FFF2-40B4-BE49-F238E27FC236}">
                  <a16:creationId xmlns:a16="http://schemas.microsoft.com/office/drawing/2014/main" xmlns="" id="{7503DAF0-2D7F-2530-9B15-FB5B04D10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2" y="2845"/>
              <a:ext cx="160" cy="25"/>
            </a:xfrm>
            <a:custGeom>
              <a:avLst/>
              <a:gdLst>
                <a:gd name="T0" fmla="*/ 510 w 554"/>
                <a:gd name="T1" fmla="*/ 0 h 87"/>
                <a:gd name="T2" fmla="*/ 44 w 554"/>
                <a:gd name="T3" fmla="*/ 0 h 87"/>
                <a:gd name="T4" fmla="*/ 0 w 554"/>
                <a:gd name="T5" fmla="*/ 43 h 87"/>
                <a:gd name="T6" fmla="*/ 44 w 554"/>
                <a:gd name="T7" fmla="*/ 87 h 87"/>
                <a:gd name="T8" fmla="*/ 510 w 554"/>
                <a:gd name="T9" fmla="*/ 87 h 87"/>
                <a:gd name="T10" fmla="*/ 554 w 554"/>
                <a:gd name="T11" fmla="*/ 43 h 87"/>
                <a:gd name="T12" fmla="*/ 510 w 554"/>
                <a:gd name="T13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4" h="87">
                  <a:moveTo>
                    <a:pt x="510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0" y="0"/>
                    <a:pt x="0" y="19"/>
                    <a:pt x="0" y="43"/>
                  </a:cubicBezTo>
                  <a:cubicBezTo>
                    <a:pt x="0" y="68"/>
                    <a:pt x="20" y="87"/>
                    <a:pt x="44" y="87"/>
                  </a:cubicBezTo>
                  <a:cubicBezTo>
                    <a:pt x="510" y="87"/>
                    <a:pt x="510" y="87"/>
                    <a:pt x="510" y="87"/>
                  </a:cubicBezTo>
                  <a:cubicBezTo>
                    <a:pt x="534" y="87"/>
                    <a:pt x="554" y="68"/>
                    <a:pt x="554" y="43"/>
                  </a:cubicBezTo>
                  <a:cubicBezTo>
                    <a:pt x="554" y="19"/>
                    <a:pt x="534" y="0"/>
                    <a:pt x="510" y="0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2" charset="-52"/>
                <a:cs typeface="Times New Roman" panose="02020603050405020304" pitchFamily="18" charset="0"/>
              </a:endParaRPr>
            </a:p>
          </p:txBody>
        </p:sp>
        <p:sp>
          <p:nvSpPr>
            <p:cNvPr id="81" name="Freeform 74">
              <a:extLst>
                <a:ext uri="{FF2B5EF4-FFF2-40B4-BE49-F238E27FC236}">
                  <a16:creationId xmlns:a16="http://schemas.microsoft.com/office/drawing/2014/main" xmlns="" id="{7292B3CB-74D8-8DDD-7ED9-6D86476464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16" y="2649"/>
              <a:ext cx="211" cy="282"/>
            </a:xfrm>
            <a:custGeom>
              <a:avLst/>
              <a:gdLst>
                <a:gd name="T0" fmla="*/ 475 w 731"/>
                <a:gd name="T1" fmla="*/ 533 h 973"/>
                <a:gd name="T2" fmla="*/ 550 w 731"/>
                <a:gd name="T3" fmla="*/ 441 h 973"/>
                <a:gd name="T4" fmla="*/ 634 w 731"/>
                <a:gd name="T5" fmla="*/ 254 h 973"/>
                <a:gd name="T6" fmla="*/ 417 w 731"/>
                <a:gd name="T7" fmla="*/ 17 h 973"/>
                <a:gd name="T8" fmla="*/ 330 w 731"/>
                <a:gd name="T9" fmla="*/ 1 h 973"/>
                <a:gd name="T10" fmla="*/ 106 w 731"/>
                <a:gd name="T11" fmla="*/ 284 h 973"/>
                <a:gd name="T12" fmla="*/ 134 w 731"/>
                <a:gd name="T13" fmla="*/ 405 h 973"/>
                <a:gd name="T14" fmla="*/ 179 w 731"/>
                <a:gd name="T15" fmla="*/ 427 h 973"/>
                <a:gd name="T16" fmla="*/ 154 w 731"/>
                <a:gd name="T17" fmla="*/ 616 h 973"/>
                <a:gd name="T18" fmla="*/ 0 w 731"/>
                <a:gd name="T19" fmla="*/ 934 h 973"/>
                <a:gd name="T20" fmla="*/ 692 w 731"/>
                <a:gd name="T21" fmla="*/ 973 h 973"/>
                <a:gd name="T22" fmla="*/ 731 w 731"/>
                <a:gd name="T23" fmla="*/ 775 h 973"/>
                <a:gd name="T24" fmla="*/ 187 w 731"/>
                <a:gd name="T25" fmla="*/ 310 h 973"/>
                <a:gd name="T26" fmla="*/ 185 w 731"/>
                <a:gd name="T27" fmla="*/ 281 h 973"/>
                <a:gd name="T28" fmla="*/ 333 w 731"/>
                <a:gd name="T29" fmla="*/ 79 h 973"/>
                <a:gd name="T30" fmla="*/ 410 w 731"/>
                <a:gd name="T31" fmla="*/ 96 h 973"/>
                <a:gd name="T32" fmla="*/ 556 w 731"/>
                <a:gd name="T33" fmla="*/ 257 h 973"/>
                <a:gd name="T34" fmla="*/ 445 w 731"/>
                <a:gd name="T35" fmla="*/ 189 h 973"/>
                <a:gd name="T36" fmla="*/ 393 w 731"/>
                <a:gd name="T37" fmla="*/ 211 h 973"/>
                <a:gd name="T38" fmla="*/ 327 w 731"/>
                <a:gd name="T39" fmla="*/ 263 h 973"/>
                <a:gd name="T40" fmla="*/ 246 w 731"/>
                <a:gd name="T41" fmla="*/ 276 h 973"/>
                <a:gd name="T42" fmla="*/ 242 w 731"/>
                <a:gd name="T43" fmla="*/ 367 h 973"/>
                <a:gd name="T44" fmla="*/ 324 w 731"/>
                <a:gd name="T45" fmla="*/ 342 h 973"/>
                <a:gd name="T46" fmla="*/ 494 w 731"/>
                <a:gd name="T47" fmla="*/ 340 h 973"/>
                <a:gd name="T48" fmla="*/ 242 w 731"/>
                <a:gd name="T49" fmla="*/ 367 h 973"/>
                <a:gd name="T50" fmla="*/ 365 w 731"/>
                <a:gd name="T51" fmla="*/ 573 h 973"/>
                <a:gd name="T52" fmla="*/ 477 w 731"/>
                <a:gd name="T53" fmla="*/ 665 h 973"/>
                <a:gd name="T54" fmla="*/ 254 w 731"/>
                <a:gd name="T55" fmla="*/ 665 h 973"/>
                <a:gd name="T56" fmla="*/ 78 w 731"/>
                <a:gd name="T57" fmla="*/ 895 h 973"/>
                <a:gd name="T58" fmla="*/ 159 w 731"/>
                <a:gd name="T59" fmla="*/ 694 h 973"/>
                <a:gd name="T60" fmla="*/ 365 w 731"/>
                <a:gd name="T61" fmla="*/ 822 h 973"/>
                <a:gd name="T62" fmla="*/ 572 w 731"/>
                <a:gd name="T63" fmla="*/ 694 h 973"/>
                <a:gd name="T64" fmla="*/ 653 w 731"/>
                <a:gd name="T65" fmla="*/ 895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31" h="973">
                  <a:moveTo>
                    <a:pt x="577" y="616"/>
                  </a:moveTo>
                  <a:cubicBezTo>
                    <a:pt x="576" y="616"/>
                    <a:pt x="497" y="619"/>
                    <a:pt x="475" y="533"/>
                  </a:cubicBezTo>
                  <a:cubicBezTo>
                    <a:pt x="504" y="510"/>
                    <a:pt x="528" y="479"/>
                    <a:pt x="546" y="441"/>
                  </a:cubicBezTo>
                  <a:cubicBezTo>
                    <a:pt x="547" y="441"/>
                    <a:pt x="548" y="441"/>
                    <a:pt x="550" y="441"/>
                  </a:cubicBezTo>
                  <a:cubicBezTo>
                    <a:pt x="562" y="441"/>
                    <a:pt x="573" y="435"/>
                    <a:pt x="581" y="426"/>
                  </a:cubicBezTo>
                  <a:cubicBezTo>
                    <a:pt x="617" y="379"/>
                    <a:pt x="636" y="318"/>
                    <a:pt x="634" y="254"/>
                  </a:cubicBezTo>
                  <a:cubicBezTo>
                    <a:pt x="630" y="122"/>
                    <a:pt x="538" y="18"/>
                    <a:pt x="425" y="17"/>
                  </a:cubicBezTo>
                  <a:cubicBezTo>
                    <a:pt x="422" y="17"/>
                    <a:pt x="419" y="17"/>
                    <a:pt x="417" y="17"/>
                  </a:cubicBezTo>
                  <a:cubicBezTo>
                    <a:pt x="417" y="17"/>
                    <a:pt x="417" y="17"/>
                    <a:pt x="417" y="17"/>
                  </a:cubicBezTo>
                  <a:cubicBezTo>
                    <a:pt x="389" y="5"/>
                    <a:pt x="360" y="0"/>
                    <a:pt x="330" y="1"/>
                  </a:cubicBezTo>
                  <a:cubicBezTo>
                    <a:pt x="267" y="3"/>
                    <a:pt x="208" y="34"/>
                    <a:pt x="166" y="89"/>
                  </a:cubicBezTo>
                  <a:cubicBezTo>
                    <a:pt x="125" y="142"/>
                    <a:pt x="104" y="211"/>
                    <a:pt x="106" y="284"/>
                  </a:cubicBezTo>
                  <a:cubicBezTo>
                    <a:pt x="107" y="296"/>
                    <a:pt x="108" y="307"/>
                    <a:pt x="109" y="318"/>
                  </a:cubicBezTo>
                  <a:cubicBezTo>
                    <a:pt x="113" y="348"/>
                    <a:pt x="122" y="378"/>
                    <a:pt x="134" y="405"/>
                  </a:cubicBezTo>
                  <a:cubicBezTo>
                    <a:pt x="140" y="418"/>
                    <a:pt x="153" y="427"/>
                    <a:pt x="168" y="428"/>
                  </a:cubicBezTo>
                  <a:cubicBezTo>
                    <a:pt x="172" y="428"/>
                    <a:pt x="175" y="428"/>
                    <a:pt x="179" y="427"/>
                  </a:cubicBezTo>
                  <a:cubicBezTo>
                    <a:pt x="197" y="471"/>
                    <a:pt x="224" y="507"/>
                    <a:pt x="256" y="533"/>
                  </a:cubicBezTo>
                  <a:cubicBezTo>
                    <a:pt x="235" y="619"/>
                    <a:pt x="155" y="616"/>
                    <a:pt x="154" y="616"/>
                  </a:cubicBezTo>
                  <a:cubicBezTo>
                    <a:pt x="68" y="619"/>
                    <a:pt x="0" y="689"/>
                    <a:pt x="0" y="775"/>
                  </a:cubicBezTo>
                  <a:cubicBezTo>
                    <a:pt x="0" y="934"/>
                    <a:pt x="0" y="934"/>
                    <a:pt x="0" y="934"/>
                  </a:cubicBezTo>
                  <a:cubicBezTo>
                    <a:pt x="0" y="955"/>
                    <a:pt x="17" y="973"/>
                    <a:pt x="39" y="973"/>
                  </a:cubicBezTo>
                  <a:cubicBezTo>
                    <a:pt x="692" y="973"/>
                    <a:pt x="692" y="973"/>
                    <a:pt x="692" y="973"/>
                  </a:cubicBezTo>
                  <a:cubicBezTo>
                    <a:pt x="714" y="973"/>
                    <a:pt x="731" y="955"/>
                    <a:pt x="731" y="934"/>
                  </a:cubicBezTo>
                  <a:cubicBezTo>
                    <a:pt x="731" y="775"/>
                    <a:pt x="731" y="775"/>
                    <a:pt x="731" y="775"/>
                  </a:cubicBezTo>
                  <a:cubicBezTo>
                    <a:pt x="731" y="689"/>
                    <a:pt x="663" y="619"/>
                    <a:pt x="577" y="616"/>
                  </a:cubicBezTo>
                  <a:close/>
                  <a:moveTo>
                    <a:pt x="187" y="310"/>
                  </a:moveTo>
                  <a:cubicBezTo>
                    <a:pt x="187" y="309"/>
                    <a:pt x="187" y="308"/>
                    <a:pt x="187" y="307"/>
                  </a:cubicBezTo>
                  <a:cubicBezTo>
                    <a:pt x="186" y="299"/>
                    <a:pt x="185" y="290"/>
                    <a:pt x="185" y="281"/>
                  </a:cubicBezTo>
                  <a:cubicBezTo>
                    <a:pt x="183" y="227"/>
                    <a:pt x="198" y="176"/>
                    <a:pt x="228" y="137"/>
                  </a:cubicBezTo>
                  <a:cubicBezTo>
                    <a:pt x="256" y="101"/>
                    <a:pt x="293" y="80"/>
                    <a:pt x="333" y="79"/>
                  </a:cubicBezTo>
                  <a:cubicBezTo>
                    <a:pt x="334" y="79"/>
                    <a:pt x="365" y="76"/>
                    <a:pt x="392" y="92"/>
                  </a:cubicBezTo>
                  <a:cubicBezTo>
                    <a:pt x="397" y="95"/>
                    <a:pt x="404" y="96"/>
                    <a:pt x="410" y="96"/>
                  </a:cubicBezTo>
                  <a:cubicBezTo>
                    <a:pt x="411" y="96"/>
                    <a:pt x="423" y="95"/>
                    <a:pt x="424" y="95"/>
                  </a:cubicBezTo>
                  <a:cubicBezTo>
                    <a:pt x="494" y="96"/>
                    <a:pt x="553" y="168"/>
                    <a:pt x="556" y="257"/>
                  </a:cubicBezTo>
                  <a:cubicBezTo>
                    <a:pt x="556" y="267"/>
                    <a:pt x="556" y="277"/>
                    <a:pt x="555" y="287"/>
                  </a:cubicBezTo>
                  <a:cubicBezTo>
                    <a:pt x="529" y="242"/>
                    <a:pt x="490" y="208"/>
                    <a:pt x="445" y="189"/>
                  </a:cubicBezTo>
                  <a:cubicBezTo>
                    <a:pt x="435" y="185"/>
                    <a:pt x="424" y="185"/>
                    <a:pt x="414" y="189"/>
                  </a:cubicBezTo>
                  <a:cubicBezTo>
                    <a:pt x="404" y="193"/>
                    <a:pt x="396" y="201"/>
                    <a:pt x="393" y="211"/>
                  </a:cubicBezTo>
                  <a:cubicBezTo>
                    <a:pt x="390" y="219"/>
                    <a:pt x="386" y="227"/>
                    <a:pt x="382" y="235"/>
                  </a:cubicBezTo>
                  <a:cubicBezTo>
                    <a:pt x="371" y="253"/>
                    <a:pt x="350" y="264"/>
                    <a:pt x="327" y="263"/>
                  </a:cubicBezTo>
                  <a:cubicBezTo>
                    <a:pt x="322" y="263"/>
                    <a:pt x="317" y="263"/>
                    <a:pt x="313" y="263"/>
                  </a:cubicBezTo>
                  <a:cubicBezTo>
                    <a:pt x="290" y="264"/>
                    <a:pt x="267" y="268"/>
                    <a:pt x="246" y="276"/>
                  </a:cubicBezTo>
                  <a:cubicBezTo>
                    <a:pt x="225" y="284"/>
                    <a:pt x="205" y="296"/>
                    <a:pt x="187" y="310"/>
                  </a:cubicBezTo>
                  <a:close/>
                  <a:moveTo>
                    <a:pt x="242" y="367"/>
                  </a:moveTo>
                  <a:cubicBezTo>
                    <a:pt x="252" y="360"/>
                    <a:pt x="263" y="354"/>
                    <a:pt x="274" y="350"/>
                  </a:cubicBezTo>
                  <a:cubicBezTo>
                    <a:pt x="294" y="341"/>
                    <a:pt x="321" y="341"/>
                    <a:pt x="324" y="342"/>
                  </a:cubicBezTo>
                  <a:cubicBezTo>
                    <a:pt x="375" y="343"/>
                    <a:pt x="421" y="320"/>
                    <a:pt x="446" y="279"/>
                  </a:cubicBezTo>
                  <a:cubicBezTo>
                    <a:pt x="466" y="295"/>
                    <a:pt x="483" y="315"/>
                    <a:pt x="494" y="340"/>
                  </a:cubicBezTo>
                  <a:cubicBezTo>
                    <a:pt x="482" y="428"/>
                    <a:pt x="427" y="494"/>
                    <a:pt x="365" y="494"/>
                  </a:cubicBezTo>
                  <a:cubicBezTo>
                    <a:pt x="310" y="494"/>
                    <a:pt x="260" y="442"/>
                    <a:pt x="242" y="367"/>
                  </a:cubicBezTo>
                  <a:close/>
                  <a:moveTo>
                    <a:pt x="328" y="568"/>
                  </a:moveTo>
                  <a:cubicBezTo>
                    <a:pt x="340" y="571"/>
                    <a:pt x="353" y="573"/>
                    <a:pt x="365" y="573"/>
                  </a:cubicBezTo>
                  <a:cubicBezTo>
                    <a:pt x="378" y="573"/>
                    <a:pt x="391" y="571"/>
                    <a:pt x="403" y="568"/>
                  </a:cubicBezTo>
                  <a:cubicBezTo>
                    <a:pt x="416" y="609"/>
                    <a:pt x="442" y="643"/>
                    <a:pt x="477" y="665"/>
                  </a:cubicBezTo>
                  <a:cubicBezTo>
                    <a:pt x="460" y="711"/>
                    <a:pt x="416" y="743"/>
                    <a:pt x="365" y="743"/>
                  </a:cubicBezTo>
                  <a:cubicBezTo>
                    <a:pt x="315" y="743"/>
                    <a:pt x="271" y="711"/>
                    <a:pt x="254" y="665"/>
                  </a:cubicBezTo>
                  <a:cubicBezTo>
                    <a:pt x="289" y="643"/>
                    <a:pt x="315" y="609"/>
                    <a:pt x="328" y="568"/>
                  </a:cubicBezTo>
                  <a:close/>
                  <a:moveTo>
                    <a:pt x="78" y="895"/>
                  </a:moveTo>
                  <a:cubicBezTo>
                    <a:pt x="78" y="775"/>
                    <a:pt x="78" y="775"/>
                    <a:pt x="78" y="775"/>
                  </a:cubicBezTo>
                  <a:cubicBezTo>
                    <a:pt x="78" y="731"/>
                    <a:pt x="114" y="694"/>
                    <a:pt x="159" y="694"/>
                  </a:cubicBezTo>
                  <a:cubicBezTo>
                    <a:pt x="160" y="694"/>
                    <a:pt x="174" y="693"/>
                    <a:pt x="181" y="692"/>
                  </a:cubicBezTo>
                  <a:cubicBezTo>
                    <a:pt x="208" y="768"/>
                    <a:pt x="282" y="822"/>
                    <a:pt x="365" y="822"/>
                  </a:cubicBezTo>
                  <a:cubicBezTo>
                    <a:pt x="449" y="822"/>
                    <a:pt x="523" y="768"/>
                    <a:pt x="550" y="692"/>
                  </a:cubicBezTo>
                  <a:cubicBezTo>
                    <a:pt x="557" y="693"/>
                    <a:pt x="571" y="694"/>
                    <a:pt x="572" y="694"/>
                  </a:cubicBezTo>
                  <a:cubicBezTo>
                    <a:pt x="617" y="694"/>
                    <a:pt x="653" y="731"/>
                    <a:pt x="653" y="775"/>
                  </a:cubicBezTo>
                  <a:cubicBezTo>
                    <a:pt x="653" y="895"/>
                    <a:pt x="653" y="895"/>
                    <a:pt x="653" y="895"/>
                  </a:cubicBezTo>
                  <a:lnTo>
                    <a:pt x="78" y="895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2" charset="-52"/>
                <a:cs typeface="Times New Roman" panose="02020603050405020304" pitchFamily="18" charset="0"/>
              </a:endParaRPr>
            </a:p>
          </p:txBody>
        </p:sp>
      </p:grpSp>
      <p:sp>
        <p:nvSpPr>
          <p:cNvPr id="83" name="Rectangle 120">
            <a:extLst>
              <a:ext uri="{FF2B5EF4-FFF2-40B4-BE49-F238E27FC236}">
                <a16:creationId xmlns:a16="http://schemas.microsoft.com/office/drawing/2014/main" xmlns="" id="{69810FED-5DB3-DAC1-6522-7F1BF48CD7D8}"/>
              </a:ext>
            </a:extLst>
          </p:cNvPr>
          <p:cNvSpPr/>
          <p:nvPr/>
        </p:nvSpPr>
        <p:spPr>
          <a:xfrm>
            <a:off x="234884" y="1923351"/>
            <a:ext cx="2557162" cy="1647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Montserrat" panose="00000500000000000000" pitchFamily="2" charset="-52"/>
              </a:rPr>
              <a:t>             </a:t>
            </a:r>
          </a:p>
        </p:txBody>
      </p:sp>
      <p:sp>
        <p:nvSpPr>
          <p:cNvPr id="84" name="Rectangle 76">
            <a:extLst>
              <a:ext uri="{FF2B5EF4-FFF2-40B4-BE49-F238E27FC236}">
                <a16:creationId xmlns:a16="http://schemas.microsoft.com/office/drawing/2014/main" xmlns="" id="{8532BE91-7340-EEAE-D6EC-696663660550}"/>
              </a:ext>
            </a:extLst>
          </p:cNvPr>
          <p:cNvSpPr/>
          <p:nvPr/>
        </p:nvSpPr>
        <p:spPr>
          <a:xfrm>
            <a:off x="234884" y="1931690"/>
            <a:ext cx="2557162" cy="2826558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ontserrat" panose="00000500000000000000" pitchFamily="2" charset="-52"/>
              </a:rPr>
              <a:t>             </a:t>
            </a:r>
          </a:p>
        </p:txBody>
      </p:sp>
      <p:grpSp>
        <p:nvGrpSpPr>
          <p:cNvPr id="85" name="Group 98">
            <a:extLst>
              <a:ext uri="{FF2B5EF4-FFF2-40B4-BE49-F238E27FC236}">
                <a16:creationId xmlns:a16="http://schemas.microsoft.com/office/drawing/2014/main" xmlns="" id="{F732C53C-9758-555C-1C92-23BD605FFD1D}"/>
              </a:ext>
            </a:extLst>
          </p:cNvPr>
          <p:cNvGrpSpPr/>
          <p:nvPr/>
        </p:nvGrpSpPr>
        <p:grpSpPr>
          <a:xfrm>
            <a:off x="1687042" y="1477068"/>
            <a:ext cx="517386" cy="361249"/>
            <a:chOff x="5703888" y="4146550"/>
            <a:chExt cx="2230437" cy="1557337"/>
          </a:xfrm>
          <a:solidFill>
            <a:schemeClr val="bg1"/>
          </a:solidFill>
        </p:grpSpPr>
        <p:sp>
          <p:nvSpPr>
            <p:cNvPr id="86" name="Freeform 5">
              <a:extLst>
                <a:ext uri="{FF2B5EF4-FFF2-40B4-BE49-F238E27FC236}">
                  <a16:creationId xmlns:a16="http://schemas.microsoft.com/office/drawing/2014/main" xmlns="" id="{E339B985-4592-D076-4AAC-ABA9F984E7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81675" y="5616575"/>
              <a:ext cx="85725" cy="87312"/>
            </a:xfrm>
            <a:custGeom>
              <a:avLst/>
              <a:gdLst>
                <a:gd name="T0" fmla="*/ 32 w 63"/>
                <a:gd name="T1" fmla="*/ 0 h 64"/>
                <a:gd name="T2" fmla="*/ 9 w 63"/>
                <a:gd name="T3" fmla="*/ 10 h 64"/>
                <a:gd name="T4" fmla="*/ 0 w 63"/>
                <a:gd name="T5" fmla="*/ 32 h 64"/>
                <a:gd name="T6" fmla="*/ 9 w 63"/>
                <a:gd name="T7" fmla="*/ 55 h 64"/>
                <a:gd name="T8" fmla="*/ 32 w 63"/>
                <a:gd name="T9" fmla="*/ 64 h 64"/>
                <a:gd name="T10" fmla="*/ 54 w 63"/>
                <a:gd name="T11" fmla="*/ 55 h 64"/>
                <a:gd name="T12" fmla="*/ 63 w 63"/>
                <a:gd name="T13" fmla="*/ 32 h 64"/>
                <a:gd name="T14" fmla="*/ 54 w 63"/>
                <a:gd name="T15" fmla="*/ 10 h 64"/>
                <a:gd name="T16" fmla="*/ 32 w 63"/>
                <a:gd name="T17" fmla="*/ 0 h 64"/>
                <a:gd name="T18" fmla="*/ 32 w 63"/>
                <a:gd name="T19" fmla="*/ 0 h 64"/>
                <a:gd name="T20" fmla="*/ 32 w 63"/>
                <a:gd name="T2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" h="64">
                  <a:moveTo>
                    <a:pt x="32" y="0"/>
                  </a:moveTo>
                  <a:cubicBezTo>
                    <a:pt x="23" y="0"/>
                    <a:pt x="15" y="4"/>
                    <a:pt x="9" y="10"/>
                  </a:cubicBezTo>
                  <a:cubicBezTo>
                    <a:pt x="3" y="16"/>
                    <a:pt x="0" y="24"/>
                    <a:pt x="0" y="32"/>
                  </a:cubicBezTo>
                  <a:cubicBezTo>
                    <a:pt x="0" y="41"/>
                    <a:pt x="3" y="49"/>
                    <a:pt x="9" y="55"/>
                  </a:cubicBezTo>
                  <a:cubicBezTo>
                    <a:pt x="15" y="61"/>
                    <a:pt x="23" y="64"/>
                    <a:pt x="32" y="64"/>
                  </a:cubicBezTo>
                  <a:cubicBezTo>
                    <a:pt x="40" y="64"/>
                    <a:pt x="48" y="61"/>
                    <a:pt x="54" y="55"/>
                  </a:cubicBezTo>
                  <a:cubicBezTo>
                    <a:pt x="60" y="49"/>
                    <a:pt x="63" y="41"/>
                    <a:pt x="63" y="32"/>
                  </a:cubicBezTo>
                  <a:cubicBezTo>
                    <a:pt x="63" y="24"/>
                    <a:pt x="60" y="16"/>
                    <a:pt x="54" y="10"/>
                  </a:cubicBezTo>
                  <a:cubicBezTo>
                    <a:pt x="48" y="4"/>
                    <a:pt x="40" y="0"/>
                    <a:pt x="32" y="0"/>
                  </a:cubicBezTo>
                  <a:close/>
                  <a:moveTo>
                    <a:pt x="32" y="0"/>
                  </a:move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latin typeface="Montserrat" panose="00000500000000000000" pitchFamily="2" charset="-52"/>
                <a:cs typeface="Times New Roman" panose="02020603050405020304" pitchFamily="18" charset="0"/>
              </a:endParaRPr>
            </a:p>
          </p:txBody>
        </p:sp>
        <p:sp>
          <p:nvSpPr>
            <p:cNvPr id="87" name="Freeform 6">
              <a:extLst>
                <a:ext uri="{FF2B5EF4-FFF2-40B4-BE49-F238E27FC236}">
                  <a16:creationId xmlns:a16="http://schemas.microsoft.com/office/drawing/2014/main" xmlns="" id="{FE202CB8-01E2-7196-CD68-0FCE248C2B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75450" y="4146550"/>
              <a:ext cx="87312" cy="87312"/>
            </a:xfrm>
            <a:custGeom>
              <a:avLst/>
              <a:gdLst>
                <a:gd name="T0" fmla="*/ 32 w 64"/>
                <a:gd name="T1" fmla="*/ 64 h 64"/>
                <a:gd name="T2" fmla="*/ 64 w 64"/>
                <a:gd name="T3" fmla="*/ 32 h 64"/>
                <a:gd name="T4" fmla="*/ 32 w 64"/>
                <a:gd name="T5" fmla="*/ 0 h 64"/>
                <a:gd name="T6" fmla="*/ 0 w 64"/>
                <a:gd name="T7" fmla="*/ 32 h 64"/>
                <a:gd name="T8" fmla="*/ 32 w 64"/>
                <a:gd name="T9" fmla="*/ 64 h 64"/>
                <a:gd name="T10" fmla="*/ 32 w 64"/>
                <a:gd name="T11" fmla="*/ 64 h 64"/>
                <a:gd name="T12" fmla="*/ 32 w 64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49" y="64"/>
                    <a:pt x="64" y="50"/>
                    <a:pt x="64" y="32"/>
                  </a:cubicBezTo>
                  <a:cubicBezTo>
                    <a:pt x="64" y="15"/>
                    <a:pt x="49" y="0"/>
                    <a:pt x="32" y="0"/>
                  </a:cubicBezTo>
                  <a:cubicBezTo>
                    <a:pt x="14" y="0"/>
                    <a:pt x="0" y="15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lose/>
                  <a:moveTo>
                    <a:pt x="32" y="64"/>
                  </a:moveTo>
                  <a:cubicBezTo>
                    <a:pt x="32" y="64"/>
                    <a:pt x="32" y="64"/>
                    <a:pt x="32" y="6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latin typeface="Montserrat" panose="00000500000000000000" pitchFamily="2" charset="-52"/>
                <a:cs typeface="Times New Roman" panose="02020603050405020304" pitchFamily="18" charset="0"/>
              </a:endParaRPr>
            </a:p>
          </p:txBody>
        </p:sp>
        <p:sp>
          <p:nvSpPr>
            <p:cNvPr id="88" name="Freeform 7">
              <a:extLst>
                <a:ext uri="{FF2B5EF4-FFF2-40B4-BE49-F238E27FC236}">
                  <a16:creationId xmlns:a16="http://schemas.microsoft.com/office/drawing/2014/main" xmlns="" id="{2300895C-A94A-1D9A-A1FB-201B78AE22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19813" y="4360863"/>
              <a:ext cx="98425" cy="92075"/>
            </a:xfrm>
            <a:custGeom>
              <a:avLst/>
              <a:gdLst>
                <a:gd name="T0" fmla="*/ 36 w 72"/>
                <a:gd name="T1" fmla="*/ 68 h 68"/>
                <a:gd name="T2" fmla="*/ 56 w 72"/>
                <a:gd name="T3" fmla="*/ 61 h 68"/>
                <a:gd name="T4" fmla="*/ 62 w 72"/>
                <a:gd name="T5" fmla="*/ 17 h 68"/>
                <a:gd name="T6" fmla="*/ 17 w 72"/>
                <a:gd name="T7" fmla="*/ 11 h 68"/>
                <a:gd name="T8" fmla="*/ 11 w 72"/>
                <a:gd name="T9" fmla="*/ 55 h 68"/>
                <a:gd name="T10" fmla="*/ 36 w 72"/>
                <a:gd name="T11" fmla="*/ 68 h 68"/>
                <a:gd name="T12" fmla="*/ 36 w 72"/>
                <a:gd name="T13" fmla="*/ 68 h 68"/>
                <a:gd name="T14" fmla="*/ 36 w 72"/>
                <a:gd name="T1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68">
                  <a:moveTo>
                    <a:pt x="36" y="68"/>
                  </a:moveTo>
                  <a:cubicBezTo>
                    <a:pt x="43" y="68"/>
                    <a:pt x="50" y="66"/>
                    <a:pt x="56" y="61"/>
                  </a:cubicBezTo>
                  <a:cubicBezTo>
                    <a:pt x="70" y="51"/>
                    <a:pt x="72" y="31"/>
                    <a:pt x="62" y="17"/>
                  </a:cubicBezTo>
                  <a:cubicBezTo>
                    <a:pt x="51" y="3"/>
                    <a:pt x="31" y="0"/>
                    <a:pt x="17" y="11"/>
                  </a:cubicBezTo>
                  <a:cubicBezTo>
                    <a:pt x="3" y="21"/>
                    <a:pt x="0" y="41"/>
                    <a:pt x="11" y="55"/>
                  </a:cubicBezTo>
                  <a:cubicBezTo>
                    <a:pt x="17" y="63"/>
                    <a:pt x="27" y="68"/>
                    <a:pt x="36" y="68"/>
                  </a:cubicBezTo>
                  <a:close/>
                  <a:moveTo>
                    <a:pt x="36" y="68"/>
                  </a:moveTo>
                  <a:cubicBezTo>
                    <a:pt x="36" y="68"/>
                    <a:pt x="36" y="68"/>
                    <a:pt x="36" y="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latin typeface="Montserrat" panose="00000500000000000000" pitchFamily="2" charset="-52"/>
                <a:cs typeface="Times New Roman" panose="02020603050405020304" pitchFamily="18" charset="0"/>
              </a:endParaRPr>
            </a:p>
          </p:txBody>
        </p:sp>
        <p:sp>
          <p:nvSpPr>
            <p:cNvPr id="89" name="Freeform 8">
              <a:extLst>
                <a:ext uri="{FF2B5EF4-FFF2-40B4-BE49-F238E27FC236}">
                  <a16:creationId xmlns:a16="http://schemas.microsoft.com/office/drawing/2014/main" xmlns="" id="{E033925F-F18A-C307-FE22-D932AEA44F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58100" y="4611688"/>
              <a:ext cx="98425" cy="93662"/>
            </a:xfrm>
            <a:custGeom>
              <a:avLst/>
              <a:gdLst>
                <a:gd name="T0" fmla="*/ 36 w 72"/>
                <a:gd name="T1" fmla="*/ 68 h 68"/>
                <a:gd name="T2" fmla="*/ 54 w 72"/>
                <a:gd name="T3" fmla="*/ 62 h 68"/>
                <a:gd name="T4" fmla="*/ 63 w 72"/>
                <a:gd name="T5" fmla="*/ 18 h 68"/>
                <a:gd name="T6" fmla="*/ 18 w 72"/>
                <a:gd name="T7" fmla="*/ 10 h 68"/>
                <a:gd name="T8" fmla="*/ 10 w 72"/>
                <a:gd name="T9" fmla="*/ 54 h 68"/>
                <a:gd name="T10" fmla="*/ 36 w 72"/>
                <a:gd name="T11" fmla="*/ 68 h 68"/>
                <a:gd name="T12" fmla="*/ 36 w 72"/>
                <a:gd name="T13" fmla="*/ 68 h 68"/>
                <a:gd name="T14" fmla="*/ 36 w 72"/>
                <a:gd name="T1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68">
                  <a:moveTo>
                    <a:pt x="36" y="68"/>
                  </a:moveTo>
                  <a:cubicBezTo>
                    <a:pt x="42" y="68"/>
                    <a:pt x="49" y="66"/>
                    <a:pt x="54" y="62"/>
                  </a:cubicBezTo>
                  <a:cubicBezTo>
                    <a:pt x="69" y="53"/>
                    <a:pt x="72" y="33"/>
                    <a:pt x="63" y="18"/>
                  </a:cubicBezTo>
                  <a:cubicBezTo>
                    <a:pt x="53" y="4"/>
                    <a:pt x="33" y="0"/>
                    <a:pt x="18" y="10"/>
                  </a:cubicBezTo>
                  <a:cubicBezTo>
                    <a:pt x="4" y="20"/>
                    <a:pt x="0" y="39"/>
                    <a:pt x="10" y="54"/>
                  </a:cubicBezTo>
                  <a:cubicBezTo>
                    <a:pt x="16" y="63"/>
                    <a:pt x="26" y="68"/>
                    <a:pt x="36" y="68"/>
                  </a:cubicBezTo>
                  <a:close/>
                  <a:moveTo>
                    <a:pt x="36" y="68"/>
                  </a:moveTo>
                  <a:cubicBezTo>
                    <a:pt x="36" y="68"/>
                    <a:pt x="36" y="68"/>
                    <a:pt x="36" y="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latin typeface="Montserrat" panose="00000500000000000000" pitchFamily="2" charset="-52"/>
                <a:cs typeface="Times New Roman" panose="02020603050405020304" pitchFamily="18" charset="0"/>
              </a:endParaRPr>
            </a:p>
          </p:txBody>
        </p:sp>
        <p:sp>
          <p:nvSpPr>
            <p:cNvPr id="90" name="Freeform 9">
              <a:extLst>
                <a:ext uri="{FF2B5EF4-FFF2-40B4-BE49-F238E27FC236}">
                  <a16:creationId xmlns:a16="http://schemas.microsoft.com/office/drawing/2014/main" xmlns="" id="{5D900758-558A-CDD9-7FF7-02A225A3EC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19975" y="4359275"/>
              <a:ext cx="98425" cy="92075"/>
            </a:xfrm>
            <a:custGeom>
              <a:avLst/>
              <a:gdLst>
                <a:gd name="T0" fmla="*/ 16 w 72"/>
                <a:gd name="T1" fmla="*/ 62 h 68"/>
                <a:gd name="T2" fmla="*/ 36 w 72"/>
                <a:gd name="T3" fmla="*/ 68 h 68"/>
                <a:gd name="T4" fmla="*/ 61 w 72"/>
                <a:gd name="T5" fmla="*/ 56 h 68"/>
                <a:gd name="T6" fmla="*/ 55 w 72"/>
                <a:gd name="T7" fmla="*/ 11 h 68"/>
                <a:gd name="T8" fmla="*/ 10 w 72"/>
                <a:gd name="T9" fmla="*/ 17 h 68"/>
                <a:gd name="T10" fmla="*/ 16 w 72"/>
                <a:gd name="T11" fmla="*/ 62 h 68"/>
                <a:gd name="T12" fmla="*/ 16 w 72"/>
                <a:gd name="T13" fmla="*/ 62 h 68"/>
                <a:gd name="T14" fmla="*/ 16 w 72"/>
                <a:gd name="T15" fmla="*/ 6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68">
                  <a:moveTo>
                    <a:pt x="16" y="62"/>
                  </a:moveTo>
                  <a:cubicBezTo>
                    <a:pt x="22" y="66"/>
                    <a:pt x="29" y="68"/>
                    <a:pt x="36" y="68"/>
                  </a:cubicBezTo>
                  <a:cubicBezTo>
                    <a:pt x="45" y="68"/>
                    <a:pt x="55" y="64"/>
                    <a:pt x="61" y="56"/>
                  </a:cubicBezTo>
                  <a:cubicBezTo>
                    <a:pt x="72" y="42"/>
                    <a:pt x="69" y="22"/>
                    <a:pt x="55" y="11"/>
                  </a:cubicBezTo>
                  <a:cubicBezTo>
                    <a:pt x="41" y="0"/>
                    <a:pt x="21" y="3"/>
                    <a:pt x="10" y="17"/>
                  </a:cubicBezTo>
                  <a:cubicBezTo>
                    <a:pt x="0" y="31"/>
                    <a:pt x="2" y="51"/>
                    <a:pt x="16" y="62"/>
                  </a:cubicBezTo>
                  <a:close/>
                  <a:moveTo>
                    <a:pt x="16" y="62"/>
                  </a:moveTo>
                  <a:cubicBezTo>
                    <a:pt x="16" y="62"/>
                    <a:pt x="16" y="62"/>
                    <a:pt x="16" y="6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latin typeface="Montserrat" panose="00000500000000000000" pitchFamily="2" charset="-52"/>
                <a:cs typeface="Times New Roman" panose="02020603050405020304" pitchFamily="18" charset="0"/>
              </a:endParaRPr>
            </a:p>
          </p:txBody>
        </p:sp>
        <p:sp>
          <p:nvSpPr>
            <p:cNvPr id="91" name="Freeform 10">
              <a:extLst>
                <a:ext uri="{FF2B5EF4-FFF2-40B4-BE49-F238E27FC236}">
                  <a16:creationId xmlns:a16="http://schemas.microsoft.com/office/drawing/2014/main" xmlns="" id="{CD5F8E9C-7853-87F1-1F8D-460B37AAD8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05738" y="4929188"/>
              <a:ext cx="95250" cy="90487"/>
            </a:xfrm>
            <a:custGeom>
              <a:avLst/>
              <a:gdLst>
                <a:gd name="T0" fmla="*/ 5 w 71"/>
                <a:gd name="T1" fmla="*/ 43 h 67"/>
                <a:gd name="T2" fmla="*/ 35 w 71"/>
                <a:gd name="T3" fmla="*/ 67 h 67"/>
                <a:gd name="T4" fmla="*/ 44 w 71"/>
                <a:gd name="T5" fmla="*/ 66 h 67"/>
                <a:gd name="T6" fmla="*/ 66 w 71"/>
                <a:gd name="T7" fmla="*/ 26 h 67"/>
                <a:gd name="T8" fmla="*/ 27 w 71"/>
                <a:gd name="T9" fmla="*/ 4 h 67"/>
                <a:gd name="T10" fmla="*/ 5 w 71"/>
                <a:gd name="T11" fmla="*/ 43 h 67"/>
                <a:gd name="T12" fmla="*/ 5 w 71"/>
                <a:gd name="T13" fmla="*/ 43 h 67"/>
                <a:gd name="T14" fmla="*/ 5 w 71"/>
                <a:gd name="T15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67">
                  <a:moveTo>
                    <a:pt x="5" y="43"/>
                  </a:moveTo>
                  <a:cubicBezTo>
                    <a:pt x="9" y="58"/>
                    <a:pt x="21" y="67"/>
                    <a:pt x="35" y="67"/>
                  </a:cubicBezTo>
                  <a:cubicBezTo>
                    <a:pt x="38" y="67"/>
                    <a:pt x="41" y="66"/>
                    <a:pt x="44" y="66"/>
                  </a:cubicBezTo>
                  <a:cubicBezTo>
                    <a:pt x="61" y="61"/>
                    <a:pt x="71" y="43"/>
                    <a:pt x="66" y="26"/>
                  </a:cubicBezTo>
                  <a:cubicBezTo>
                    <a:pt x="61" y="10"/>
                    <a:pt x="44" y="0"/>
                    <a:pt x="27" y="4"/>
                  </a:cubicBezTo>
                  <a:cubicBezTo>
                    <a:pt x="10" y="9"/>
                    <a:pt x="0" y="27"/>
                    <a:pt x="5" y="43"/>
                  </a:cubicBezTo>
                  <a:close/>
                  <a:moveTo>
                    <a:pt x="5" y="43"/>
                  </a:moveTo>
                  <a:cubicBezTo>
                    <a:pt x="5" y="43"/>
                    <a:pt x="5" y="43"/>
                    <a:pt x="5" y="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latin typeface="Montserrat" panose="00000500000000000000" pitchFamily="2" charset="-52"/>
                <a:cs typeface="Times New Roman" panose="02020603050405020304" pitchFamily="18" charset="0"/>
              </a:endParaRPr>
            </a:p>
          </p:txBody>
        </p:sp>
        <p:sp>
          <p:nvSpPr>
            <p:cNvPr id="92" name="Freeform 11">
              <a:extLst>
                <a:ext uri="{FF2B5EF4-FFF2-40B4-BE49-F238E27FC236}">
                  <a16:creationId xmlns:a16="http://schemas.microsoft.com/office/drawing/2014/main" xmlns="" id="{730DB2D7-81AA-8CEF-FFC3-BF50E39E7E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3588" y="4197350"/>
              <a:ext cx="96837" cy="92075"/>
            </a:xfrm>
            <a:custGeom>
              <a:avLst/>
              <a:gdLst>
                <a:gd name="T0" fmla="*/ 26 w 72"/>
                <a:gd name="T1" fmla="*/ 66 h 67"/>
                <a:gd name="T2" fmla="*/ 26 w 72"/>
                <a:gd name="T3" fmla="*/ 66 h 67"/>
                <a:gd name="T4" fmla="*/ 36 w 72"/>
                <a:gd name="T5" fmla="*/ 67 h 67"/>
                <a:gd name="T6" fmla="*/ 66 w 72"/>
                <a:gd name="T7" fmla="*/ 46 h 67"/>
                <a:gd name="T8" fmla="*/ 46 w 72"/>
                <a:gd name="T9" fmla="*/ 5 h 67"/>
                <a:gd name="T10" fmla="*/ 6 w 72"/>
                <a:gd name="T11" fmla="*/ 25 h 67"/>
                <a:gd name="T12" fmla="*/ 26 w 72"/>
                <a:gd name="T13" fmla="*/ 66 h 67"/>
                <a:gd name="T14" fmla="*/ 26 w 72"/>
                <a:gd name="T15" fmla="*/ 66 h 67"/>
                <a:gd name="T16" fmla="*/ 26 w 72"/>
                <a:gd name="T17" fmla="*/ 6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67">
                  <a:moveTo>
                    <a:pt x="26" y="66"/>
                  </a:moveTo>
                  <a:cubicBezTo>
                    <a:pt x="26" y="66"/>
                    <a:pt x="26" y="66"/>
                    <a:pt x="26" y="66"/>
                  </a:cubicBezTo>
                  <a:cubicBezTo>
                    <a:pt x="29" y="67"/>
                    <a:pt x="33" y="67"/>
                    <a:pt x="36" y="67"/>
                  </a:cubicBezTo>
                  <a:cubicBezTo>
                    <a:pt x="49" y="67"/>
                    <a:pt x="62" y="59"/>
                    <a:pt x="66" y="46"/>
                  </a:cubicBezTo>
                  <a:cubicBezTo>
                    <a:pt x="72" y="29"/>
                    <a:pt x="63" y="11"/>
                    <a:pt x="46" y="5"/>
                  </a:cubicBezTo>
                  <a:cubicBezTo>
                    <a:pt x="29" y="0"/>
                    <a:pt x="11" y="9"/>
                    <a:pt x="6" y="25"/>
                  </a:cubicBezTo>
                  <a:cubicBezTo>
                    <a:pt x="0" y="42"/>
                    <a:pt x="9" y="60"/>
                    <a:pt x="26" y="66"/>
                  </a:cubicBezTo>
                  <a:close/>
                  <a:moveTo>
                    <a:pt x="26" y="66"/>
                  </a:moveTo>
                  <a:cubicBezTo>
                    <a:pt x="26" y="66"/>
                    <a:pt x="26" y="66"/>
                    <a:pt x="26" y="6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latin typeface="Montserrat" panose="00000500000000000000" pitchFamily="2" charset="-52"/>
                <a:cs typeface="Times New Roman" panose="02020603050405020304" pitchFamily="18" charset="0"/>
              </a:endParaRPr>
            </a:p>
          </p:txBody>
        </p:sp>
        <p:sp>
          <p:nvSpPr>
            <p:cNvPr id="93" name="Freeform 12">
              <a:extLst>
                <a:ext uri="{FF2B5EF4-FFF2-40B4-BE49-F238E27FC236}">
                  <a16:creationId xmlns:a16="http://schemas.microsoft.com/office/drawing/2014/main" xmlns="" id="{0A06BC36-CEB2-BC79-A12F-9109100363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27788" y="4197350"/>
              <a:ext cx="96837" cy="93662"/>
            </a:xfrm>
            <a:custGeom>
              <a:avLst/>
              <a:gdLst>
                <a:gd name="T0" fmla="*/ 36 w 71"/>
                <a:gd name="T1" fmla="*/ 68 h 68"/>
                <a:gd name="T2" fmla="*/ 46 w 71"/>
                <a:gd name="T3" fmla="*/ 66 h 68"/>
                <a:gd name="T4" fmla="*/ 66 w 71"/>
                <a:gd name="T5" fmla="*/ 25 h 68"/>
                <a:gd name="T6" fmla="*/ 25 w 71"/>
                <a:gd name="T7" fmla="*/ 5 h 68"/>
                <a:gd name="T8" fmla="*/ 5 w 71"/>
                <a:gd name="T9" fmla="*/ 46 h 68"/>
                <a:gd name="T10" fmla="*/ 36 w 71"/>
                <a:gd name="T11" fmla="*/ 68 h 68"/>
                <a:gd name="T12" fmla="*/ 36 w 71"/>
                <a:gd name="T13" fmla="*/ 68 h 68"/>
                <a:gd name="T14" fmla="*/ 36 w 71"/>
                <a:gd name="T1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68">
                  <a:moveTo>
                    <a:pt x="36" y="68"/>
                  </a:moveTo>
                  <a:cubicBezTo>
                    <a:pt x="39" y="68"/>
                    <a:pt x="42" y="67"/>
                    <a:pt x="46" y="66"/>
                  </a:cubicBezTo>
                  <a:cubicBezTo>
                    <a:pt x="63" y="60"/>
                    <a:pt x="71" y="42"/>
                    <a:pt x="66" y="25"/>
                  </a:cubicBezTo>
                  <a:cubicBezTo>
                    <a:pt x="60" y="9"/>
                    <a:pt x="42" y="0"/>
                    <a:pt x="25" y="5"/>
                  </a:cubicBezTo>
                  <a:cubicBezTo>
                    <a:pt x="9" y="11"/>
                    <a:pt x="0" y="29"/>
                    <a:pt x="5" y="46"/>
                  </a:cubicBezTo>
                  <a:cubicBezTo>
                    <a:pt x="10" y="59"/>
                    <a:pt x="22" y="68"/>
                    <a:pt x="36" y="68"/>
                  </a:cubicBezTo>
                  <a:close/>
                  <a:moveTo>
                    <a:pt x="36" y="68"/>
                  </a:moveTo>
                  <a:cubicBezTo>
                    <a:pt x="36" y="68"/>
                    <a:pt x="36" y="68"/>
                    <a:pt x="36" y="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latin typeface="Montserrat" panose="00000500000000000000" pitchFamily="2" charset="-52"/>
                <a:cs typeface="Times New Roman" panose="02020603050405020304" pitchFamily="18" charset="0"/>
              </a:endParaRPr>
            </a:p>
          </p:txBody>
        </p:sp>
        <p:sp>
          <p:nvSpPr>
            <p:cNvPr id="94" name="Freeform 13">
              <a:extLst>
                <a:ext uri="{FF2B5EF4-FFF2-40B4-BE49-F238E27FC236}">
                  <a16:creationId xmlns:a16="http://schemas.microsoft.com/office/drawing/2014/main" xmlns="" id="{FBE888C4-62DA-CFA9-EF2E-C7172182C7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45425" y="5276850"/>
              <a:ext cx="88900" cy="87312"/>
            </a:xfrm>
            <a:custGeom>
              <a:avLst/>
              <a:gdLst>
                <a:gd name="T0" fmla="*/ 34 w 65"/>
                <a:gd name="T1" fmla="*/ 1 h 65"/>
                <a:gd name="T2" fmla="*/ 1 w 65"/>
                <a:gd name="T3" fmla="*/ 31 h 65"/>
                <a:gd name="T4" fmla="*/ 31 w 65"/>
                <a:gd name="T5" fmla="*/ 65 h 65"/>
                <a:gd name="T6" fmla="*/ 33 w 65"/>
                <a:gd name="T7" fmla="*/ 65 h 65"/>
                <a:gd name="T8" fmla="*/ 64 w 65"/>
                <a:gd name="T9" fmla="*/ 35 h 65"/>
                <a:gd name="T10" fmla="*/ 34 w 65"/>
                <a:gd name="T11" fmla="*/ 1 h 65"/>
                <a:gd name="T12" fmla="*/ 34 w 65"/>
                <a:gd name="T13" fmla="*/ 1 h 65"/>
                <a:gd name="T14" fmla="*/ 34 w 65"/>
                <a:gd name="T15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65">
                  <a:moveTo>
                    <a:pt x="34" y="1"/>
                  </a:moveTo>
                  <a:cubicBezTo>
                    <a:pt x="17" y="0"/>
                    <a:pt x="2" y="14"/>
                    <a:pt x="1" y="31"/>
                  </a:cubicBezTo>
                  <a:cubicBezTo>
                    <a:pt x="0" y="49"/>
                    <a:pt x="13" y="64"/>
                    <a:pt x="31" y="65"/>
                  </a:cubicBezTo>
                  <a:cubicBezTo>
                    <a:pt x="31" y="65"/>
                    <a:pt x="32" y="65"/>
                    <a:pt x="33" y="65"/>
                  </a:cubicBezTo>
                  <a:cubicBezTo>
                    <a:pt x="49" y="65"/>
                    <a:pt x="63" y="52"/>
                    <a:pt x="64" y="35"/>
                  </a:cubicBezTo>
                  <a:cubicBezTo>
                    <a:pt x="65" y="17"/>
                    <a:pt x="52" y="2"/>
                    <a:pt x="34" y="1"/>
                  </a:cubicBezTo>
                  <a:close/>
                  <a:moveTo>
                    <a:pt x="34" y="1"/>
                  </a:moveTo>
                  <a:cubicBezTo>
                    <a:pt x="34" y="1"/>
                    <a:pt x="34" y="1"/>
                    <a:pt x="34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latin typeface="Montserrat" panose="00000500000000000000" pitchFamily="2" charset="-52"/>
                <a:cs typeface="Times New Roman" panose="02020603050405020304" pitchFamily="18" charset="0"/>
              </a:endParaRPr>
            </a:p>
          </p:txBody>
        </p:sp>
        <p:sp>
          <p:nvSpPr>
            <p:cNvPr id="95" name="Freeform 14">
              <a:extLst>
                <a:ext uri="{FF2B5EF4-FFF2-40B4-BE49-F238E27FC236}">
                  <a16:creationId xmlns:a16="http://schemas.microsoft.com/office/drawing/2014/main" xmlns="" id="{9788C2D6-6986-9652-1243-794441415B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03888" y="5278438"/>
              <a:ext cx="90487" cy="87312"/>
            </a:xfrm>
            <a:custGeom>
              <a:avLst/>
              <a:gdLst>
                <a:gd name="T0" fmla="*/ 65 w 66"/>
                <a:gd name="T1" fmla="*/ 31 h 65"/>
                <a:gd name="T2" fmla="*/ 31 w 66"/>
                <a:gd name="T3" fmla="*/ 1 h 65"/>
                <a:gd name="T4" fmla="*/ 1 w 66"/>
                <a:gd name="T5" fmla="*/ 35 h 65"/>
                <a:gd name="T6" fmla="*/ 33 w 66"/>
                <a:gd name="T7" fmla="*/ 65 h 65"/>
                <a:gd name="T8" fmla="*/ 35 w 66"/>
                <a:gd name="T9" fmla="*/ 65 h 65"/>
                <a:gd name="T10" fmla="*/ 65 w 66"/>
                <a:gd name="T11" fmla="*/ 31 h 65"/>
                <a:gd name="T12" fmla="*/ 65 w 66"/>
                <a:gd name="T13" fmla="*/ 31 h 65"/>
                <a:gd name="T14" fmla="*/ 65 w 66"/>
                <a:gd name="T15" fmla="*/ 3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65">
                  <a:moveTo>
                    <a:pt x="65" y="31"/>
                  </a:moveTo>
                  <a:cubicBezTo>
                    <a:pt x="64" y="14"/>
                    <a:pt x="49" y="0"/>
                    <a:pt x="31" y="1"/>
                  </a:cubicBezTo>
                  <a:cubicBezTo>
                    <a:pt x="14" y="2"/>
                    <a:pt x="0" y="17"/>
                    <a:pt x="1" y="35"/>
                  </a:cubicBezTo>
                  <a:cubicBezTo>
                    <a:pt x="2" y="52"/>
                    <a:pt x="16" y="65"/>
                    <a:pt x="33" y="65"/>
                  </a:cubicBezTo>
                  <a:cubicBezTo>
                    <a:pt x="33" y="65"/>
                    <a:pt x="34" y="65"/>
                    <a:pt x="35" y="65"/>
                  </a:cubicBezTo>
                  <a:cubicBezTo>
                    <a:pt x="52" y="64"/>
                    <a:pt x="66" y="49"/>
                    <a:pt x="65" y="31"/>
                  </a:cubicBezTo>
                  <a:close/>
                  <a:moveTo>
                    <a:pt x="65" y="31"/>
                  </a:moveTo>
                  <a:cubicBezTo>
                    <a:pt x="65" y="31"/>
                    <a:pt x="65" y="31"/>
                    <a:pt x="65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latin typeface="Montserrat" panose="00000500000000000000" pitchFamily="2" charset="-52"/>
                <a:cs typeface="Times New Roman" panose="02020603050405020304" pitchFamily="18" charset="0"/>
              </a:endParaRPr>
            </a:p>
          </p:txBody>
        </p:sp>
        <p:sp>
          <p:nvSpPr>
            <p:cNvPr id="96" name="Freeform 15">
              <a:extLst>
                <a:ext uri="{FF2B5EF4-FFF2-40B4-BE49-F238E27FC236}">
                  <a16:creationId xmlns:a16="http://schemas.microsoft.com/office/drawing/2014/main" xmlns="" id="{389B4273-09E2-450C-FCD3-5A179B61AE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37225" y="4929188"/>
              <a:ext cx="96837" cy="92075"/>
            </a:xfrm>
            <a:custGeom>
              <a:avLst/>
              <a:gdLst>
                <a:gd name="T0" fmla="*/ 27 w 71"/>
                <a:gd name="T1" fmla="*/ 67 h 68"/>
                <a:gd name="T2" fmla="*/ 36 w 71"/>
                <a:gd name="T3" fmla="*/ 68 h 68"/>
                <a:gd name="T4" fmla="*/ 66 w 71"/>
                <a:gd name="T5" fmla="*/ 44 h 68"/>
                <a:gd name="T6" fmla="*/ 44 w 71"/>
                <a:gd name="T7" fmla="*/ 5 h 68"/>
                <a:gd name="T8" fmla="*/ 5 w 71"/>
                <a:gd name="T9" fmla="*/ 27 h 68"/>
                <a:gd name="T10" fmla="*/ 27 w 71"/>
                <a:gd name="T11" fmla="*/ 67 h 68"/>
                <a:gd name="T12" fmla="*/ 27 w 71"/>
                <a:gd name="T13" fmla="*/ 67 h 68"/>
                <a:gd name="T14" fmla="*/ 27 w 71"/>
                <a:gd name="T15" fmla="*/ 6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68">
                  <a:moveTo>
                    <a:pt x="27" y="67"/>
                  </a:moveTo>
                  <a:cubicBezTo>
                    <a:pt x="30" y="67"/>
                    <a:pt x="33" y="68"/>
                    <a:pt x="36" y="68"/>
                  </a:cubicBezTo>
                  <a:cubicBezTo>
                    <a:pt x="50" y="68"/>
                    <a:pt x="63" y="58"/>
                    <a:pt x="66" y="44"/>
                  </a:cubicBezTo>
                  <a:cubicBezTo>
                    <a:pt x="71" y="27"/>
                    <a:pt x="61" y="10"/>
                    <a:pt x="44" y="5"/>
                  </a:cubicBezTo>
                  <a:cubicBezTo>
                    <a:pt x="27" y="0"/>
                    <a:pt x="10" y="10"/>
                    <a:pt x="5" y="27"/>
                  </a:cubicBezTo>
                  <a:cubicBezTo>
                    <a:pt x="0" y="44"/>
                    <a:pt x="10" y="62"/>
                    <a:pt x="27" y="67"/>
                  </a:cubicBezTo>
                  <a:close/>
                  <a:moveTo>
                    <a:pt x="27" y="67"/>
                  </a:moveTo>
                  <a:cubicBezTo>
                    <a:pt x="27" y="67"/>
                    <a:pt x="27" y="67"/>
                    <a:pt x="27" y="6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latin typeface="Montserrat" panose="00000500000000000000" pitchFamily="2" charset="-52"/>
                <a:cs typeface="Times New Roman" panose="02020603050405020304" pitchFamily="18" charset="0"/>
              </a:endParaRPr>
            </a:p>
          </p:txBody>
        </p:sp>
        <p:sp>
          <p:nvSpPr>
            <p:cNvPr id="97" name="Freeform 16">
              <a:extLst>
                <a:ext uri="{FF2B5EF4-FFF2-40B4-BE49-F238E27FC236}">
                  <a16:creationId xmlns:a16="http://schemas.microsoft.com/office/drawing/2014/main" xmlns="" id="{6F905FEB-AC1B-2D4B-DC2A-A6FD8409CD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81688" y="4611688"/>
              <a:ext cx="98425" cy="93662"/>
            </a:xfrm>
            <a:custGeom>
              <a:avLst/>
              <a:gdLst>
                <a:gd name="T0" fmla="*/ 19 w 73"/>
                <a:gd name="T1" fmla="*/ 63 h 69"/>
                <a:gd name="T2" fmla="*/ 37 w 73"/>
                <a:gd name="T3" fmla="*/ 69 h 69"/>
                <a:gd name="T4" fmla="*/ 63 w 73"/>
                <a:gd name="T5" fmla="*/ 55 h 69"/>
                <a:gd name="T6" fmla="*/ 55 w 73"/>
                <a:gd name="T7" fmla="*/ 10 h 69"/>
                <a:gd name="T8" fmla="*/ 10 w 73"/>
                <a:gd name="T9" fmla="*/ 19 h 69"/>
                <a:gd name="T10" fmla="*/ 19 w 73"/>
                <a:gd name="T11" fmla="*/ 63 h 69"/>
                <a:gd name="T12" fmla="*/ 19 w 73"/>
                <a:gd name="T13" fmla="*/ 63 h 69"/>
                <a:gd name="T14" fmla="*/ 19 w 73"/>
                <a:gd name="T15" fmla="*/ 6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69">
                  <a:moveTo>
                    <a:pt x="19" y="63"/>
                  </a:moveTo>
                  <a:cubicBezTo>
                    <a:pt x="24" y="67"/>
                    <a:pt x="31" y="69"/>
                    <a:pt x="37" y="69"/>
                  </a:cubicBezTo>
                  <a:cubicBezTo>
                    <a:pt x="47" y="69"/>
                    <a:pt x="57" y="64"/>
                    <a:pt x="63" y="55"/>
                  </a:cubicBezTo>
                  <a:cubicBezTo>
                    <a:pt x="73" y="40"/>
                    <a:pt x="69" y="20"/>
                    <a:pt x="55" y="10"/>
                  </a:cubicBezTo>
                  <a:cubicBezTo>
                    <a:pt x="40" y="0"/>
                    <a:pt x="20" y="4"/>
                    <a:pt x="10" y="19"/>
                  </a:cubicBezTo>
                  <a:cubicBezTo>
                    <a:pt x="0" y="33"/>
                    <a:pt x="4" y="53"/>
                    <a:pt x="19" y="63"/>
                  </a:cubicBezTo>
                  <a:close/>
                  <a:moveTo>
                    <a:pt x="19" y="63"/>
                  </a:moveTo>
                  <a:cubicBezTo>
                    <a:pt x="19" y="63"/>
                    <a:pt x="19" y="63"/>
                    <a:pt x="19" y="6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latin typeface="Montserrat" panose="00000500000000000000" pitchFamily="2" charset="-52"/>
                <a:cs typeface="Times New Roman" panose="02020603050405020304" pitchFamily="18" charset="0"/>
              </a:endParaRPr>
            </a:p>
          </p:txBody>
        </p:sp>
        <p:sp>
          <p:nvSpPr>
            <p:cNvPr id="98" name="Freeform 17">
              <a:extLst>
                <a:ext uri="{FF2B5EF4-FFF2-40B4-BE49-F238E27FC236}">
                  <a16:creationId xmlns:a16="http://schemas.microsoft.com/office/drawing/2014/main" xmlns="" id="{9B1B968A-877A-77BE-73F5-24B30721FF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70813" y="5616575"/>
              <a:ext cx="87312" cy="87312"/>
            </a:xfrm>
            <a:custGeom>
              <a:avLst/>
              <a:gdLst>
                <a:gd name="T0" fmla="*/ 32 w 64"/>
                <a:gd name="T1" fmla="*/ 0 h 64"/>
                <a:gd name="T2" fmla="*/ 9 w 64"/>
                <a:gd name="T3" fmla="*/ 10 h 64"/>
                <a:gd name="T4" fmla="*/ 0 w 64"/>
                <a:gd name="T5" fmla="*/ 32 h 64"/>
                <a:gd name="T6" fmla="*/ 9 w 64"/>
                <a:gd name="T7" fmla="*/ 55 h 64"/>
                <a:gd name="T8" fmla="*/ 32 w 64"/>
                <a:gd name="T9" fmla="*/ 64 h 64"/>
                <a:gd name="T10" fmla="*/ 54 w 64"/>
                <a:gd name="T11" fmla="*/ 55 h 64"/>
                <a:gd name="T12" fmla="*/ 64 w 64"/>
                <a:gd name="T13" fmla="*/ 32 h 64"/>
                <a:gd name="T14" fmla="*/ 54 w 64"/>
                <a:gd name="T15" fmla="*/ 10 h 64"/>
                <a:gd name="T16" fmla="*/ 32 w 64"/>
                <a:gd name="T17" fmla="*/ 0 h 64"/>
                <a:gd name="T18" fmla="*/ 32 w 64"/>
                <a:gd name="T19" fmla="*/ 0 h 64"/>
                <a:gd name="T20" fmla="*/ 32 w 64"/>
                <a:gd name="T2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23" y="0"/>
                    <a:pt x="15" y="4"/>
                    <a:pt x="9" y="10"/>
                  </a:cubicBezTo>
                  <a:cubicBezTo>
                    <a:pt x="3" y="16"/>
                    <a:pt x="0" y="24"/>
                    <a:pt x="0" y="32"/>
                  </a:cubicBezTo>
                  <a:cubicBezTo>
                    <a:pt x="0" y="41"/>
                    <a:pt x="3" y="49"/>
                    <a:pt x="9" y="55"/>
                  </a:cubicBezTo>
                  <a:cubicBezTo>
                    <a:pt x="15" y="61"/>
                    <a:pt x="23" y="64"/>
                    <a:pt x="32" y="64"/>
                  </a:cubicBezTo>
                  <a:cubicBezTo>
                    <a:pt x="40" y="64"/>
                    <a:pt x="48" y="61"/>
                    <a:pt x="54" y="55"/>
                  </a:cubicBezTo>
                  <a:cubicBezTo>
                    <a:pt x="60" y="49"/>
                    <a:pt x="64" y="41"/>
                    <a:pt x="64" y="32"/>
                  </a:cubicBezTo>
                  <a:cubicBezTo>
                    <a:pt x="64" y="24"/>
                    <a:pt x="60" y="16"/>
                    <a:pt x="54" y="10"/>
                  </a:cubicBezTo>
                  <a:cubicBezTo>
                    <a:pt x="48" y="4"/>
                    <a:pt x="40" y="0"/>
                    <a:pt x="32" y="0"/>
                  </a:cubicBezTo>
                  <a:close/>
                  <a:moveTo>
                    <a:pt x="32" y="0"/>
                  </a:move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latin typeface="Montserrat" panose="00000500000000000000" pitchFamily="2" charset="-52"/>
                <a:cs typeface="Times New Roman" panose="02020603050405020304" pitchFamily="18" charset="0"/>
              </a:endParaRPr>
            </a:p>
          </p:txBody>
        </p: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924F350E-6634-7C86-FEAF-8DB611E73878}"/>
              </a:ext>
            </a:extLst>
          </p:cNvPr>
          <p:cNvSpPr txBox="1"/>
          <p:nvPr/>
        </p:nvSpPr>
        <p:spPr>
          <a:xfrm>
            <a:off x="184542" y="2412468"/>
            <a:ext cx="2661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Montserrat" panose="00000500000000000000" pitchFamily="2" charset="-52"/>
                <a:cs typeface="Times New Roman" panose="02020603050405020304" pitchFamily="18" charset="0"/>
              </a:rPr>
              <a:t>до 20 марта 2023 года</a:t>
            </a:r>
            <a:endParaRPr lang="en-US" sz="1600" b="1" dirty="0">
              <a:latin typeface="Montserrat" panose="00000500000000000000" pitchFamily="2" charset="-52"/>
              <a:cs typeface="Times New Roman" panose="02020603050405020304" pitchFamily="18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D9867177-94BC-5C99-7C12-C1CF671685CE}"/>
              </a:ext>
            </a:extLst>
          </p:cNvPr>
          <p:cNvSpPr txBox="1"/>
          <p:nvPr/>
        </p:nvSpPr>
        <p:spPr>
          <a:xfrm>
            <a:off x="219767" y="2870271"/>
            <a:ext cx="2579151" cy="608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>
                <a:latin typeface="Montserrat" panose="00000500000000000000" pitchFamily="2" charset="-52"/>
                <a:cs typeface="Times New Roman" panose="02020603050405020304" pitchFamily="18" charset="0"/>
              </a:rPr>
              <a:t>Обратиться на предприятие</a:t>
            </a:r>
            <a:endParaRPr lang="en-US" sz="2000" dirty="0">
              <a:latin typeface="Montserrat" panose="00000500000000000000" pitchFamily="2" charset="-52"/>
              <a:cs typeface="Times New Roman" panose="02020603050405020304" pitchFamily="18" charset="0"/>
            </a:endParaRPr>
          </a:p>
        </p:txBody>
      </p:sp>
      <p:sp>
        <p:nvSpPr>
          <p:cNvPr id="101" name="Oval 97">
            <a:extLst>
              <a:ext uri="{FF2B5EF4-FFF2-40B4-BE49-F238E27FC236}">
                <a16:creationId xmlns:a16="http://schemas.microsoft.com/office/drawing/2014/main" xmlns="" id="{54A1F47D-CE87-1D27-A243-84BCDDB3671B}"/>
              </a:ext>
            </a:extLst>
          </p:cNvPr>
          <p:cNvSpPr/>
          <p:nvPr/>
        </p:nvSpPr>
        <p:spPr>
          <a:xfrm>
            <a:off x="1060150" y="1490882"/>
            <a:ext cx="889628" cy="8896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anose="00000500000000000000" pitchFamily="2" charset="-52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524E811-8F9A-0AEC-AC11-B806FFBD97F7}"/>
              </a:ext>
            </a:extLst>
          </p:cNvPr>
          <p:cNvSpPr txBox="1"/>
          <p:nvPr/>
        </p:nvSpPr>
        <p:spPr>
          <a:xfrm>
            <a:off x="219768" y="3501957"/>
            <a:ext cx="25721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  <a:cs typeface="Times New Roman" panose="02020603050405020304" pitchFamily="18" charset="0"/>
              </a:rPr>
              <a:t>При подаче заявки оставить свои контактные данные для возможности оперативного информирования и решения организационных вопросов</a:t>
            </a:r>
            <a:endParaRPr lang="en-US" sz="1200" dirty="0">
              <a:latin typeface="Montserrat" panose="00000500000000000000" pitchFamily="2" charset="-52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95977D9-7292-3A95-2D48-DC9518635EAC}"/>
              </a:ext>
            </a:extLst>
          </p:cNvPr>
          <p:cNvSpPr txBox="1"/>
          <p:nvPr/>
        </p:nvSpPr>
        <p:spPr>
          <a:xfrm>
            <a:off x="3320481" y="3519184"/>
            <a:ext cx="2575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  <a:cs typeface="Times New Roman" panose="02020603050405020304" pitchFamily="18" charset="0"/>
              </a:rPr>
              <a:t>Абитуриенту и его законному представителю необходимо заключить договор о целевой подготовке</a:t>
            </a:r>
            <a:endParaRPr lang="en-US" sz="1200" dirty="0">
              <a:latin typeface="Montserrat" panose="00000500000000000000" pitchFamily="2" charset="-52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3E0ED85-124F-03E5-78F9-34E89D01B39B}"/>
              </a:ext>
            </a:extLst>
          </p:cNvPr>
          <p:cNvSpPr txBox="1"/>
          <p:nvPr/>
        </p:nvSpPr>
        <p:spPr>
          <a:xfrm>
            <a:off x="6369530" y="3609840"/>
            <a:ext cx="25827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ontserrat" panose="00000500000000000000" pitchFamily="2" charset="-52"/>
                <a:cs typeface="Times New Roman" panose="02020603050405020304" pitchFamily="18" charset="0"/>
              </a:rPr>
              <a:t>Сдать один внутренний экзамен (в устной форме) </a:t>
            </a:r>
            <a:br>
              <a:rPr lang="ru-RU" sz="1200" dirty="0">
                <a:latin typeface="Montserrat" panose="00000500000000000000" pitchFamily="2" charset="-52"/>
                <a:cs typeface="Times New Roman" panose="02020603050405020304" pitchFamily="18" charset="0"/>
              </a:rPr>
            </a:br>
            <a:r>
              <a:rPr lang="ru-RU" sz="1200" b="1" dirty="0">
                <a:latin typeface="Montserrat" panose="00000500000000000000" pitchFamily="2" charset="-52"/>
                <a:cs typeface="Times New Roman" panose="02020603050405020304" pitchFamily="18" charset="0"/>
              </a:rPr>
              <a:t>по химии или физике</a:t>
            </a:r>
            <a:r>
              <a:rPr lang="ru-RU" sz="1200" dirty="0">
                <a:latin typeface="Montserrat" panose="00000500000000000000" pitchFamily="2" charset="-52"/>
                <a:cs typeface="Times New Roman" panose="02020603050405020304" pitchFamily="18" charset="0"/>
              </a:rPr>
              <a:t> в зависимости от выбранной специальности</a:t>
            </a:r>
            <a:endParaRPr lang="en-US" sz="1200" dirty="0">
              <a:latin typeface="Montserrat" panose="00000500000000000000" pitchFamily="2" charset="-52"/>
              <a:cs typeface="Times New Roman" panose="02020603050405020304" pitchFamily="18" charset="0"/>
            </a:endParaRPr>
          </a:p>
        </p:txBody>
      </p:sp>
      <p:grpSp>
        <p:nvGrpSpPr>
          <p:cNvPr id="29" name="Group 32">
            <a:extLst>
              <a:ext uri="{FF2B5EF4-FFF2-40B4-BE49-F238E27FC236}">
                <a16:creationId xmlns:a16="http://schemas.microsoft.com/office/drawing/2014/main" xmlns="" id="{A8FE587D-2900-9A74-480B-4DC918C6942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60115" y="1587784"/>
            <a:ext cx="663068" cy="619459"/>
            <a:chOff x="1664" y="1156"/>
            <a:chExt cx="593" cy="554"/>
          </a:xfrm>
          <a:solidFill>
            <a:srgbClr val="FFFFFF"/>
          </a:solidFill>
        </p:grpSpPr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xmlns="" id="{562044DC-E9C4-F9D8-B1F6-CE296AE206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4" y="1156"/>
              <a:ext cx="593" cy="554"/>
            </a:xfrm>
            <a:custGeom>
              <a:avLst/>
              <a:gdLst>
                <a:gd name="T0" fmla="*/ 2046 w 2048"/>
                <a:gd name="T1" fmla="*/ 726 h 1917"/>
                <a:gd name="T2" fmla="*/ 2045 w 2048"/>
                <a:gd name="T3" fmla="*/ 716 h 1917"/>
                <a:gd name="T4" fmla="*/ 2024 w 2048"/>
                <a:gd name="T5" fmla="*/ 687 h 1917"/>
                <a:gd name="T6" fmla="*/ 1731 w 2048"/>
                <a:gd name="T7" fmla="*/ 483 h 1917"/>
                <a:gd name="T8" fmla="*/ 1731 w 2048"/>
                <a:gd name="T9" fmla="*/ 265 h 1917"/>
                <a:gd name="T10" fmla="*/ 1678 w 2048"/>
                <a:gd name="T11" fmla="*/ 212 h 1917"/>
                <a:gd name="T12" fmla="*/ 1341 w 2048"/>
                <a:gd name="T13" fmla="*/ 212 h 1917"/>
                <a:gd name="T14" fmla="*/ 1054 w 2048"/>
                <a:gd name="T15" fmla="*/ 13 h 1917"/>
                <a:gd name="T16" fmla="*/ 994 w 2048"/>
                <a:gd name="T17" fmla="*/ 13 h 1917"/>
                <a:gd name="T18" fmla="*/ 706 w 2048"/>
                <a:gd name="T19" fmla="*/ 212 h 1917"/>
                <a:gd name="T20" fmla="*/ 370 w 2048"/>
                <a:gd name="T21" fmla="*/ 212 h 1917"/>
                <a:gd name="T22" fmla="*/ 317 w 2048"/>
                <a:gd name="T23" fmla="*/ 265 h 1917"/>
                <a:gd name="T24" fmla="*/ 317 w 2048"/>
                <a:gd name="T25" fmla="*/ 481 h 1917"/>
                <a:gd name="T26" fmla="*/ 23 w 2048"/>
                <a:gd name="T27" fmla="*/ 684 h 1917"/>
                <a:gd name="T28" fmla="*/ 0 w 2048"/>
                <a:gd name="T29" fmla="*/ 727 h 1917"/>
                <a:gd name="T30" fmla="*/ 0 w 2048"/>
                <a:gd name="T31" fmla="*/ 727 h 1917"/>
                <a:gd name="T32" fmla="*/ 2 w 2048"/>
                <a:gd name="T33" fmla="*/ 1864 h 1917"/>
                <a:gd name="T34" fmla="*/ 17 w 2048"/>
                <a:gd name="T35" fmla="*/ 1901 h 1917"/>
                <a:gd name="T36" fmla="*/ 54 w 2048"/>
                <a:gd name="T37" fmla="*/ 1917 h 1917"/>
                <a:gd name="T38" fmla="*/ 54 w 2048"/>
                <a:gd name="T39" fmla="*/ 1917 h 1917"/>
                <a:gd name="T40" fmla="*/ 1996 w 2048"/>
                <a:gd name="T41" fmla="*/ 1914 h 1917"/>
                <a:gd name="T42" fmla="*/ 2048 w 2048"/>
                <a:gd name="T43" fmla="*/ 1862 h 1917"/>
                <a:gd name="T44" fmla="*/ 2046 w 2048"/>
                <a:gd name="T45" fmla="*/ 726 h 1917"/>
                <a:gd name="T46" fmla="*/ 1731 w 2048"/>
                <a:gd name="T47" fmla="*/ 611 h 1917"/>
                <a:gd name="T48" fmla="*/ 1898 w 2048"/>
                <a:gd name="T49" fmla="*/ 727 h 1917"/>
                <a:gd name="T50" fmla="*/ 1731 w 2048"/>
                <a:gd name="T51" fmla="*/ 844 h 1917"/>
                <a:gd name="T52" fmla="*/ 1731 w 2048"/>
                <a:gd name="T53" fmla="*/ 611 h 1917"/>
                <a:gd name="T54" fmla="*/ 1024 w 2048"/>
                <a:gd name="T55" fmla="*/ 120 h 1917"/>
                <a:gd name="T56" fmla="*/ 1157 w 2048"/>
                <a:gd name="T57" fmla="*/ 212 h 1917"/>
                <a:gd name="T58" fmla="*/ 890 w 2048"/>
                <a:gd name="T59" fmla="*/ 212 h 1917"/>
                <a:gd name="T60" fmla="*/ 1024 w 2048"/>
                <a:gd name="T61" fmla="*/ 120 h 1917"/>
                <a:gd name="T62" fmla="*/ 422 w 2048"/>
                <a:gd name="T63" fmla="*/ 317 h 1917"/>
                <a:gd name="T64" fmla="*/ 1626 w 2048"/>
                <a:gd name="T65" fmla="*/ 317 h 1917"/>
                <a:gd name="T66" fmla="*/ 1626 w 2048"/>
                <a:gd name="T67" fmla="*/ 917 h 1917"/>
                <a:gd name="T68" fmla="*/ 1222 w 2048"/>
                <a:gd name="T69" fmla="*/ 1198 h 1917"/>
                <a:gd name="T70" fmla="*/ 1057 w 2048"/>
                <a:gd name="T71" fmla="*/ 1070 h 1917"/>
                <a:gd name="T72" fmla="*/ 1056 w 2048"/>
                <a:gd name="T73" fmla="*/ 1069 h 1917"/>
                <a:gd name="T74" fmla="*/ 993 w 2048"/>
                <a:gd name="T75" fmla="*/ 1070 h 1917"/>
                <a:gd name="T76" fmla="*/ 827 w 2048"/>
                <a:gd name="T77" fmla="*/ 1199 h 1917"/>
                <a:gd name="T78" fmla="*/ 422 w 2048"/>
                <a:gd name="T79" fmla="*/ 919 h 1917"/>
                <a:gd name="T80" fmla="*/ 422 w 2048"/>
                <a:gd name="T81" fmla="*/ 317 h 1917"/>
                <a:gd name="T82" fmla="*/ 317 w 2048"/>
                <a:gd name="T83" fmla="*/ 608 h 1917"/>
                <a:gd name="T84" fmla="*/ 317 w 2048"/>
                <a:gd name="T85" fmla="*/ 847 h 1917"/>
                <a:gd name="T86" fmla="*/ 145 w 2048"/>
                <a:gd name="T87" fmla="*/ 727 h 1917"/>
                <a:gd name="T88" fmla="*/ 317 w 2048"/>
                <a:gd name="T89" fmla="*/ 608 h 1917"/>
                <a:gd name="T90" fmla="*/ 105 w 2048"/>
                <a:gd name="T91" fmla="*/ 827 h 1917"/>
                <a:gd name="T92" fmla="*/ 740 w 2048"/>
                <a:gd name="T93" fmla="*/ 1266 h 1917"/>
                <a:gd name="T94" fmla="*/ 106 w 2048"/>
                <a:gd name="T95" fmla="*/ 1757 h 1917"/>
                <a:gd name="T96" fmla="*/ 105 w 2048"/>
                <a:gd name="T97" fmla="*/ 827 h 1917"/>
                <a:gd name="T98" fmla="*/ 208 w 2048"/>
                <a:gd name="T99" fmla="*/ 1812 h 1917"/>
                <a:gd name="T100" fmla="*/ 1025 w 2048"/>
                <a:gd name="T101" fmla="*/ 1178 h 1917"/>
                <a:gd name="T102" fmla="*/ 1839 w 2048"/>
                <a:gd name="T103" fmla="*/ 1809 h 1917"/>
                <a:gd name="T104" fmla="*/ 208 w 2048"/>
                <a:gd name="T105" fmla="*/ 1812 h 1917"/>
                <a:gd name="T106" fmla="*/ 1309 w 2048"/>
                <a:gd name="T107" fmla="*/ 1265 h 1917"/>
                <a:gd name="T108" fmla="*/ 1942 w 2048"/>
                <a:gd name="T109" fmla="*/ 825 h 1917"/>
                <a:gd name="T110" fmla="*/ 1943 w 2048"/>
                <a:gd name="T111" fmla="*/ 1757 h 1917"/>
                <a:gd name="T112" fmla="*/ 1309 w 2048"/>
                <a:gd name="T113" fmla="*/ 1265 h 1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48" h="1917">
                  <a:moveTo>
                    <a:pt x="2046" y="726"/>
                  </a:moveTo>
                  <a:cubicBezTo>
                    <a:pt x="2046" y="723"/>
                    <a:pt x="2046" y="719"/>
                    <a:pt x="2045" y="716"/>
                  </a:cubicBezTo>
                  <a:cubicBezTo>
                    <a:pt x="2041" y="705"/>
                    <a:pt x="2034" y="694"/>
                    <a:pt x="2024" y="687"/>
                  </a:cubicBezTo>
                  <a:cubicBezTo>
                    <a:pt x="1731" y="483"/>
                    <a:pt x="1731" y="483"/>
                    <a:pt x="1731" y="483"/>
                  </a:cubicBezTo>
                  <a:cubicBezTo>
                    <a:pt x="1731" y="265"/>
                    <a:pt x="1731" y="265"/>
                    <a:pt x="1731" y="265"/>
                  </a:cubicBezTo>
                  <a:cubicBezTo>
                    <a:pt x="1731" y="236"/>
                    <a:pt x="1707" y="212"/>
                    <a:pt x="1678" y="212"/>
                  </a:cubicBezTo>
                  <a:cubicBezTo>
                    <a:pt x="1341" y="212"/>
                    <a:pt x="1341" y="212"/>
                    <a:pt x="1341" y="212"/>
                  </a:cubicBezTo>
                  <a:cubicBezTo>
                    <a:pt x="1054" y="13"/>
                    <a:pt x="1054" y="13"/>
                    <a:pt x="1054" y="13"/>
                  </a:cubicBezTo>
                  <a:cubicBezTo>
                    <a:pt x="1036" y="0"/>
                    <a:pt x="1012" y="0"/>
                    <a:pt x="994" y="13"/>
                  </a:cubicBezTo>
                  <a:cubicBezTo>
                    <a:pt x="706" y="212"/>
                    <a:pt x="706" y="212"/>
                    <a:pt x="706" y="212"/>
                  </a:cubicBezTo>
                  <a:cubicBezTo>
                    <a:pt x="370" y="212"/>
                    <a:pt x="370" y="212"/>
                    <a:pt x="370" y="212"/>
                  </a:cubicBezTo>
                  <a:cubicBezTo>
                    <a:pt x="341" y="212"/>
                    <a:pt x="317" y="236"/>
                    <a:pt x="317" y="265"/>
                  </a:cubicBezTo>
                  <a:cubicBezTo>
                    <a:pt x="317" y="481"/>
                    <a:pt x="317" y="481"/>
                    <a:pt x="317" y="481"/>
                  </a:cubicBezTo>
                  <a:cubicBezTo>
                    <a:pt x="23" y="684"/>
                    <a:pt x="23" y="684"/>
                    <a:pt x="23" y="684"/>
                  </a:cubicBezTo>
                  <a:cubicBezTo>
                    <a:pt x="8" y="694"/>
                    <a:pt x="0" y="710"/>
                    <a:pt x="0" y="727"/>
                  </a:cubicBezTo>
                  <a:cubicBezTo>
                    <a:pt x="0" y="727"/>
                    <a:pt x="0" y="727"/>
                    <a:pt x="0" y="727"/>
                  </a:cubicBezTo>
                  <a:cubicBezTo>
                    <a:pt x="2" y="1864"/>
                    <a:pt x="2" y="1864"/>
                    <a:pt x="2" y="1864"/>
                  </a:cubicBezTo>
                  <a:cubicBezTo>
                    <a:pt x="2" y="1878"/>
                    <a:pt x="7" y="1892"/>
                    <a:pt x="17" y="1901"/>
                  </a:cubicBezTo>
                  <a:cubicBezTo>
                    <a:pt x="27" y="1911"/>
                    <a:pt x="40" y="1917"/>
                    <a:pt x="54" y="1917"/>
                  </a:cubicBezTo>
                  <a:cubicBezTo>
                    <a:pt x="54" y="1917"/>
                    <a:pt x="54" y="1917"/>
                    <a:pt x="54" y="1917"/>
                  </a:cubicBezTo>
                  <a:cubicBezTo>
                    <a:pt x="1996" y="1914"/>
                    <a:pt x="1996" y="1914"/>
                    <a:pt x="1996" y="1914"/>
                  </a:cubicBezTo>
                  <a:cubicBezTo>
                    <a:pt x="2025" y="1914"/>
                    <a:pt x="2048" y="1891"/>
                    <a:pt x="2048" y="1862"/>
                  </a:cubicBezTo>
                  <a:lnTo>
                    <a:pt x="2046" y="726"/>
                  </a:lnTo>
                  <a:close/>
                  <a:moveTo>
                    <a:pt x="1731" y="611"/>
                  </a:moveTo>
                  <a:cubicBezTo>
                    <a:pt x="1898" y="727"/>
                    <a:pt x="1898" y="727"/>
                    <a:pt x="1898" y="727"/>
                  </a:cubicBezTo>
                  <a:cubicBezTo>
                    <a:pt x="1731" y="844"/>
                    <a:pt x="1731" y="844"/>
                    <a:pt x="1731" y="844"/>
                  </a:cubicBezTo>
                  <a:lnTo>
                    <a:pt x="1731" y="611"/>
                  </a:lnTo>
                  <a:close/>
                  <a:moveTo>
                    <a:pt x="1024" y="120"/>
                  </a:moveTo>
                  <a:cubicBezTo>
                    <a:pt x="1157" y="212"/>
                    <a:pt x="1157" y="212"/>
                    <a:pt x="1157" y="212"/>
                  </a:cubicBezTo>
                  <a:cubicBezTo>
                    <a:pt x="890" y="212"/>
                    <a:pt x="890" y="212"/>
                    <a:pt x="890" y="212"/>
                  </a:cubicBezTo>
                  <a:lnTo>
                    <a:pt x="1024" y="120"/>
                  </a:lnTo>
                  <a:close/>
                  <a:moveTo>
                    <a:pt x="422" y="317"/>
                  </a:moveTo>
                  <a:cubicBezTo>
                    <a:pt x="1626" y="317"/>
                    <a:pt x="1626" y="317"/>
                    <a:pt x="1626" y="317"/>
                  </a:cubicBezTo>
                  <a:cubicBezTo>
                    <a:pt x="1626" y="917"/>
                    <a:pt x="1626" y="917"/>
                    <a:pt x="1626" y="917"/>
                  </a:cubicBezTo>
                  <a:cubicBezTo>
                    <a:pt x="1222" y="1198"/>
                    <a:pt x="1222" y="1198"/>
                    <a:pt x="1222" y="1198"/>
                  </a:cubicBezTo>
                  <a:cubicBezTo>
                    <a:pt x="1057" y="1070"/>
                    <a:pt x="1057" y="1070"/>
                    <a:pt x="1057" y="1070"/>
                  </a:cubicBezTo>
                  <a:cubicBezTo>
                    <a:pt x="1057" y="1070"/>
                    <a:pt x="1056" y="1070"/>
                    <a:pt x="1056" y="1069"/>
                  </a:cubicBezTo>
                  <a:cubicBezTo>
                    <a:pt x="1038" y="1056"/>
                    <a:pt x="1012" y="1055"/>
                    <a:pt x="993" y="1070"/>
                  </a:cubicBezTo>
                  <a:cubicBezTo>
                    <a:pt x="827" y="1199"/>
                    <a:pt x="827" y="1199"/>
                    <a:pt x="827" y="1199"/>
                  </a:cubicBezTo>
                  <a:cubicBezTo>
                    <a:pt x="422" y="919"/>
                    <a:pt x="422" y="919"/>
                    <a:pt x="422" y="919"/>
                  </a:cubicBezTo>
                  <a:lnTo>
                    <a:pt x="422" y="317"/>
                  </a:lnTo>
                  <a:close/>
                  <a:moveTo>
                    <a:pt x="317" y="608"/>
                  </a:moveTo>
                  <a:cubicBezTo>
                    <a:pt x="317" y="847"/>
                    <a:pt x="317" y="847"/>
                    <a:pt x="317" y="847"/>
                  </a:cubicBezTo>
                  <a:cubicBezTo>
                    <a:pt x="145" y="727"/>
                    <a:pt x="145" y="727"/>
                    <a:pt x="145" y="727"/>
                  </a:cubicBezTo>
                  <a:lnTo>
                    <a:pt x="317" y="608"/>
                  </a:lnTo>
                  <a:close/>
                  <a:moveTo>
                    <a:pt x="105" y="827"/>
                  </a:moveTo>
                  <a:cubicBezTo>
                    <a:pt x="740" y="1266"/>
                    <a:pt x="740" y="1266"/>
                    <a:pt x="740" y="1266"/>
                  </a:cubicBezTo>
                  <a:cubicBezTo>
                    <a:pt x="106" y="1757"/>
                    <a:pt x="106" y="1757"/>
                    <a:pt x="106" y="1757"/>
                  </a:cubicBezTo>
                  <a:lnTo>
                    <a:pt x="105" y="827"/>
                  </a:lnTo>
                  <a:close/>
                  <a:moveTo>
                    <a:pt x="208" y="1812"/>
                  </a:moveTo>
                  <a:cubicBezTo>
                    <a:pt x="1025" y="1178"/>
                    <a:pt x="1025" y="1178"/>
                    <a:pt x="1025" y="1178"/>
                  </a:cubicBezTo>
                  <a:cubicBezTo>
                    <a:pt x="1839" y="1809"/>
                    <a:pt x="1839" y="1809"/>
                    <a:pt x="1839" y="1809"/>
                  </a:cubicBezTo>
                  <a:lnTo>
                    <a:pt x="208" y="1812"/>
                  </a:lnTo>
                  <a:close/>
                  <a:moveTo>
                    <a:pt x="1309" y="1265"/>
                  </a:moveTo>
                  <a:cubicBezTo>
                    <a:pt x="1942" y="825"/>
                    <a:pt x="1942" y="825"/>
                    <a:pt x="1942" y="825"/>
                  </a:cubicBezTo>
                  <a:cubicBezTo>
                    <a:pt x="1943" y="1757"/>
                    <a:pt x="1943" y="1757"/>
                    <a:pt x="1943" y="1757"/>
                  </a:cubicBezTo>
                  <a:lnTo>
                    <a:pt x="1309" y="1265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2" charset="-52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xmlns="" id="{DDBDCDF6-D939-D20D-EC79-6BCF9054C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2" y="1309"/>
              <a:ext cx="236" cy="30"/>
            </a:xfrm>
            <a:custGeom>
              <a:avLst/>
              <a:gdLst>
                <a:gd name="T0" fmla="*/ 763 w 816"/>
                <a:gd name="T1" fmla="*/ 0 h 105"/>
                <a:gd name="T2" fmla="*/ 53 w 816"/>
                <a:gd name="T3" fmla="*/ 0 h 105"/>
                <a:gd name="T4" fmla="*/ 0 w 816"/>
                <a:gd name="T5" fmla="*/ 52 h 105"/>
                <a:gd name="T6" fmla="*/ 53 w 816"/>
                <a:gd name="T7" fmla="*/ 105 h 105"/>
                <a:gd name="T8" fmla="*/ 763 w 816"/>
                <a:gd name="T9" fmla="*/ 105 h 105"/>
                <a:gd name="T10" fmla="*/ 816 w 816"/>
                <a:gd name="T11" fmla="*/ 52 h 105"/>
                <a:gd name="T12" fmla="*/ 763 w 816"/>
                <a:gd name="T1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6" h="105">
                  <a:moveTo>
                    <a:pt x="763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24" y="0"/>
                    <a:pt x="0" y="23"/>
                    <a:pt x="0" y="52"/>
                  </a:cubicBezTo>
                  <a:cubicBezTo>
                    <a:pt x="0" y="81"/>
                    <a:pt x="24" y="105"/>
                    <a:pt x="53" y="105"/>
                  </a:cubicBezTo>
                  <a:cubicBezTo>
                    <a:pt x="763" y="105"/>
                    <a:pt x="763" y="105"/>
                    <a:pt x="763" y="105"/>
                  </a:cubicBezTo>
                  <a:cubicBezTo>
                    <a:pt x="792" y="105"/>
                    <a:pt x="816" y="81"/>
                    <a:pt x="816" y="52"/>
                  </a:cubicBezTo>
                  <a:cubicBezTo>
                    <a:pt x="816" y="23"/>
                    <a:pt x="792" y="0"/>
                    <a:pt x="763" y="0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2" charset="-52"/>
              </a:endParaRPr>
            </a:p>
          </p:txBody>
        </p:sp>
        <p:sp>
          <p:nvSpPr>
            <p:cNvPr id="38" name="Freeform 35">
              <a:extLst>
                <a:ext uri="{FF2B5EF4-FFF2-40B4-BE49-F238E27FC236}">
                  <a16:creationId xmlns:a16="http://schemas.microsoft.com/office/drawing/2014/main" xmlns="" id="{34D0A23A-D02E-BF7F-A85D-C72603F3F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2" y="1388"/>
              <a:ext cx="236" cy="30"/>
            </a:xfrm>
            <a:custGeom>
              <a:avLst/>
              <a:gdLst>
                <a:gd name="T0" fmla="*/ 763 w 816"/>
                <a:gd name="T1" fmla="*/ 0 h 104"/>
                <a:gd name="T2" fmla="*/ 53 w 816"/>
                <a:gd name="T3" fmla="*/ 0 h 104"/>
                <a:gd name="T4" fmla="*/ 0 w 816"/>
                <a:gd name="T5" fmla="*/ 52 h 104"/>
                <a:gd name="T6" fmla="*/ 53 w 816"/>
                <a:gd name="T7" fmla="*/ 104 h 104"/>
                <a:gd name="T8" fmla="*/ 763 w 816"/>
                <a:gd name="T9" fmla="*/ 104 h 104"/>
                <a:gd name="T10" fmla="*/ 816 w 816"/>
                <a:gd name="T11" fmla="*/ 52 h 104"/>
                <a:gd name="T12" fmla="*/ 763 w 816"/>
                <a:gd name="T1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6" h="104">
                  <a:moveTo>
                    <a:pt x="763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24" y="0"/>
                    <a:pt x="0" y="23"/>
                    <a:pt x="0" y="52"/>
                  </a:cubicBezTo>
                  <a:cubicBezTo>
                    <a:pt x="0" y="81"/>
                    <a:pt x="24" y="104"/>
                    <a:pt x="53" y="104"/>
                  </a:cubicBezTo>
                  <a:cubicBezTo>
                    <a:pt x="763" y="104"/>
                    <a:pt x="763" y="104"/>
                    <a:pt x="763" y="104"/>
                  </a:cubicBezTo>
                  <a:cubicBezTo>
                    <a:pt x="792" y="104"/>
                    <a:pt x="816" y="81"/>
                    <a:pt x="816" y="52"/>
                  </a:cubicBezTo>
                  <a:cubicBezTo>
                    <a:pt x="816" y="23"/>
                    <a:pt x="792" y="0"/>
                    <a:pt x="763" y="0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2" charset="-52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0EAF2C1-3940-5713-5F1C-F42B724E847B}"/>
              </a:ext>
            </a:extLst>
          </p:cNvPr>
          <p:cNvSpPr txBox="1"/>
          <p:nvPr/>
        </p:nvSpPr>
        <p:spPr>
          <a:xfrm>
            <a:off x="9794964" y="2830133"/>
            <a:ext cx="1850392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000" dirty="0">
                <a:latin typeface="Montserrat" panose="00000500000000000000" pitchFamily="2" charset="-52"/>
                <a:cs typeface="Times New Roman" panose="02020603050405020304" pitchFamily="18" charset="0"/>
              </a:rPr>
              <a:t>Зачисление </a:t>
            </a:r>
            <a:endParaRPr lang="en-US" sz="2000" dirty="0">
              <a:latin typeface="Montserrat" panose="00000500000000000000" pitchFamily="2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785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xmlns="" id="{511BD856-974D-836B-D48B-D702F2A5DB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97" r="34067"/>
          <a:stretch/>
        </p:blipFill>
        <p:spPr bwMode="auto">
          <a:xfrm>
            <a:off x="7809076" y="-1"/>
            <a:ext cx="4382924" cy="679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4373" y="298093"/>
            <a:ext cx="11281757" cy="579641"/>
          </a:xfrm>
        </p:spPr>
        <p:txBody>
          <a:bodyPr/>
          <a:lstStyle/>
          <a:p>
            <a:r>
              <a:rPr lang="ru-RU" sz="3200" b="1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Документы, предоставляемые </a:t>
            </a:r>
            <a:br>
              <a:rPr lang="ru-RU" sz="3200" b="1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абитуриентами</a:t>
            </a:r>
            <a:endParaRPr lang="en-US" sz="3200" dirty="0">
              <a:latin typeface="Montserrat" panose="00000500000000000000" pitchFamily="2" charset="-52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0229547" y="-1"/>
            <a:ext cx="1962454" cy="1552575"/>
            <a:chOff x="6086475" y="981146"/>
            <a:chExt cx="1504950" cy="1190626"/>
          </a:xfrm>
        </p:grpSpPr>
        <p:sp>
          <p:nvSpPr>
            <p:cNvPr id="10" name="Parallelogram 9"/>
            <p:cNvSpPr/>
            <p:nvPr/>
          </p:nvSpPr>
          <p:spPr>
            <a:xfrm>
              <a:off x="6086475" y="981147"/>
              <a:ext cx="752475" cy="962025"/>
            </a:xfrm>
            <a:prstGeom prst="parallelogram">
              <a:avLst>
                <a:gd name="adj" fmla="val 65371"/>
              </a:avLst>
            </a:prstGeom>
            <a:solidFill>
              <a:schemeClr val="accent6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/>
            <p:cNvSpPr/>
            <p:nvPr/>
          </p:nvSpPr>
          <p:spPr>
            <a:xfrm>
              <a:off x="6343650" y="1209747"/>
              <a:ext cx="752475" cy="962025"/>
            </a:xfrm>
            <a:prstGeom prst="parallelogram">
              <a:avLst>
                <a:gd name="adj" fmla="val 65371"/>
              </a:avLst>
            </a:prstGeom>
            <a:solidFill>
              <a:schemeClr val="tx2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Parallelogram 11"/>
            <p:cNvSpPr/>
            <p:nvPr/>
          </p:nvSpPr>
          <p:spPr>
            <a:xfrm>
              <a:off x="6838950" y="981146"/>
              <a:ext cx="752475" cy="962025"/>
            </a:xfrm>
            <a:prstGeom prst="parallelogram">
              <a:avLst>
                <a:gd name="adj" fmla="val 65371"/>
              </a:avLst>
            </a:prstGeom>
            <a:solidFill>
              <a:schemeClr val="accent5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" name="Straight Connector 14"/>
          <p:cNvCxnSpPr>
            <a:cxnSpLocks/>
          </p:cNvCxnSpPr>
          <p:nvPr/>
        </p:nvCxnSpPr>
        <p:spPr>
          <a:xfrm flipH="1">
            <a:off x="561985" y="1068128"/>
            <a:ext cx="9451591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9256BC5-5B04-9F3B-A69F-EBBDEF3868BE}"/>
              </a:ext>
            </a:extLst>
          </p:cNvPr>
          <p:cNvSpPr txBox="1"/>
          <p:nvPr/>
        </p:nvSpPr>
        <p:spPr>
          <a:xfrm>
            <a:off x="89259" y="1175827"/>
            <a:ext cx="7557635" cy="52643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6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Заявление на имя руководителя университета по установленной форме.</a:t>
            </a:r>
            <a:endParaRPr lang="x-none" sz="1200" dirty="0"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6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Оригинал аттестата об общем среднем образовании или оригинал диплома о профессионально-техническом образовании и приложения к нему или оригинал диплома о среднем специальном образовании и приложения к нему </a:t>
            </a:r>
            <a:r>
              <a:rPr lang="ru-RU" sz="1600" b="1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(не позднее 12 июня)</a:t>
            </a:r>
            <a:r>
              <a:rPr lang="ru-RU" sz="16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x-none" sz="1200" dirty="0"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6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Медицинская справка о состоянии здоровья по форме, установленной Министерством здравоохранения.</a:t>
            </a:r>
            <a:endParaRPr lang="x-none" sz="1200" dirty="0"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6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Документы, подтверждающие право абитуриента на льготы при зачислении для получения высшего образования.</a:t>
            </a:r>
            <a:endParaRPr lang="x-none" sz="1200" dirty="0"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6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6 фотографий размером 3×4 см.</a:t>
            </a:r>
            <a:endParaRPr lang="x-none" sz="1200" dirty="0"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6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Характеристика, выданная школой (гимназией, лицеем) либо колледжем.</a:t>
            </a:r>
            <a:endParaRPr lang="x-none" sz="1200" dirty="0"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6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Договор о целевой подготовке специалиста с высшим образованием в трех экземплярах.</a:t>
            </a:r>
            <a:endParaRPr lang="x-none" sz="1200" dirty="0"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ru-RU" sz="12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Приемная комиссия вправе дополнительно запросить у абитуриента документы, необходимые для принятия соответствующего решения.</a:t>
            </a:r>
            <a:endParaRPr lang="x-none" sz="1400" dirty="0"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427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>
            <a:extLst>
              <a:ext uri="{FF2B5EF4-FFF2-40B4-BE49-F238E27FC236}">
                <a16:creationId xmlns:a16="http://schemas.microsoft.com/office/drawing/2014/main" xmlns="" id="{E18A269C-8E5A-441C-F4F2-8884B106039A}"/>
              </a:ext>
            </a:extLst>
          </p:cNvPr>
          <p:cNvGrpSpPr/>
          <p:nvPr/>
        </p:nvGrpSpPr>
        <p:grpSpPr>
          <a:xfrm>
            <a:off x="10229547" y="-1"/>
            <a:ext cx="1962454" cy="1552575"/>
            <a:chOff x="6086475" y="981146"/>
            <a:chExt cx="1504950" cy="1190626"/>
          </a:xfrm>
        </p:grpSpPr>
        <p:sp>
          <p:nvSpPr>
            <p:cNvPr id="6" name="Parallelogram 9">
              <a:extLst>
                <a:ext uri="{FF2B5EF4-FFF2-40B4-BE49-F238E27FC236}">
                  <a16:creationId xmlns:a16="http://schemas.microsoft.com/office/drawing/2014/main" xmlns="" id="{2CED98BD-E848-C659-51FF-2D0BFA767A94}"/>
                </a:ext>
              </a:extLst>
            </p:cNvPr>
            <p:cNvSpPr/>
            <p:nvPr/>
          </p:nvSpPr>
          <p:spPr>
            <a:xfrm>
              <a:off x="6086475" y="981147"/>
              <a:ext cx="752475" cy="962025"/>
            </a:xfrm>
            <a:prstGeom prst="parallelogram">
              <a:avLst>
                <a:gd name="adj" fmla="val 65371"/>
              </a:avLst>
            </a:prstGeom>
            <a:solidFill>
              <a:schemeClr val="accent6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Parallelogram 10">
              <a:extLst>
                <a:ext uri="{FF2B5EF4-FFF2-40B4-BE49-F238E27FC236}">
                  <a16:creationId xmlns:a16="http://schemas.microsoft.com/office/drawing/2014/main" xmlns="" id="{4E532168-5B69-CC55-58DB-9D2E95536886}"/>
                </a:ext>
              </a:extLst>
            </p:cNvPr>
            <p:cNvSpPr/>
            <p:nvPr/>
          </p:nvSpPr>
          <p:spPr>
            <a:xfrm>
              <a:off x="6343650" y="1209747"/>
              <a:ext cx="752475" cy="962025"/>
            </a:xfrm>
            <a:prstGeom prst="parallelogram">
              <a:avLst>
                <a:gd name="adj" fmla="val 65371"/>
              </a:avLst>
            </a:prstGeom>
            <a:solidFill>
              <a:schemeClr val="tx2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Parallelogram 11">
              <a:extLst>
                <a:ext uri="{FF2B5EF4-FFF2-40B4-BE49-F238E27FC236}">
                  <a16:creationId xmlns:a16="http://schemas.microsoft.com/office/drawing/2014/main" xmlns="" id="{5E8DAF3A-94E0-7E1B-2F17-3DDF9AC5BC49}"/>
                </a:ext>
              </a:extLst>
            </p:cNvPr>
            <p:cNvSpPr/>
            <p:nvPr/>
          </p:nvSpPr>
          <p:spPr>
            <a:xfrm>
              <a:off x="6838950" y="981146"/>
              <a:ext cx="752475" cy="962025"/>
            </a:xfrm>
            <a:prstGeom prst="parallelogram">
              <a:avLst>
                <a:gd name="adj" fmla="val 65371"/>
              </a:avLst>
            </a:prstGeom>
            <a:solidFill>
              <a:schemeClr val="accent5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Footer Placeholder 119">
            <a:extLst>
              <a:ext uri="{FF2B5EF4-FFF2-40B4-BE49-F238E27FC236}">
                <a16:creationId xmlns:a16="http://schemas.microsoft.com/office/drawing/2014/main" xmlns="" id="{E14BB183-836F-2604-5F54-9AA97ABB33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965134" y="6344917"/>
            <a:ext cx="4114800" cy="365125"/>
          </a:xfrm>
        </p:spPr>
        <p:txBody>
          <a:bodyPr/>
          <a:lstStyle/>
          <a:p>
            <a:r>
              <a:rPr lang="ru-RU" sz="2000" dirty="0"/>
              <a:t>БГТУ</a:t>
            </a:r>
            <a:endParaRPr lang="en-US" dirty="0"/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xmlns="" id="{B1DD8FB7-7A6D-294A-36DD-C56B16772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AFA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26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1500" b="0" i="0" u="none" strike="noStrike" cap="none" normalizeH="0" baseline="0" dirty="0" err="1">
                <a:ln>
                  <a:noFill/>
                </a:ln>
                <a:solidFill>
                  <a:srgbClr val="262626"/>
                </a:solidFill>
                <a:effectLst/>
                <a:latin typeface="var(--font-family-system)"/>
                <a:hlinkClick r:id="rId2"/>
              </a:rPr>
              <a:t>belstu.official</a:t>
            </a:r>
            <a:endParaRPr kumimoji="0" lang="x-none" altLang="x-none" sz="1500" b="0" i="0" u="none" strike="noStrike" cap="none" normalizeH="0" baseline="0" dirty="0">
              <a:ln>
                <a:noFill/>
              </a:ln>
              <a:solidFill>
                <a:srgbClr val="262626"/>
              </a:solidFill>
              <a:effectLst/>
              <a:latin typeface="var(--font-family-system)"/>
              <a:hlinkClick r:id="rId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1000" b="0" i="0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var(--font-family-system)"/>
              </a:rPr>
              <a:t>Отправить сообщение</a:t>
            </a:r>
            <a:endParaRPr kumimoji="0" lang="x-none" altLang="x-none" sz="1000" b="0" i="0" u="none" strike="noStrike" cap="none" normalizeH="0" baseline="0" dirty="0">
              <a:ln>
                <a:noFill/>
              </a:ln>
              <a:solidFill>
                <a:srgbClr val="262626"/>
              </a:solidFill>
              <a:effectLst/>
              <a:latin typeface="-apple-system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x-none" altLang="x-none" sz="1000" b="0" i="0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-apple-system"/>
              </a:rPr>
              <a:t/>
            </a:r>
            <a:br>
              <a:rPr kumimoji="0" lang="x-none" altLang="x-none" sz="1000" b="0" i="0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-apple-system"/>
              </a:rPr>
            </a:br>
            <a:endParaRPr kumimoji="0" lang="x-none" altLang="x-none" sz="1000" b="0" i="0" u="none" strike="noStrike" cap="none" normalizeH="0" baseline="0" dirty="0">
              <a:ln>
                <a:noFill/>
              </a:ln>
              <a:solidFill>
                <a:srgbClr val="262626"/>
              </a:solidFill>
              <a:effectLst/>
              <a:latin typeface="-apple-system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x-none" altLang="x-non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Google Shape;1247;p81">
            <a:extLst>
              <a:ext uri="{FF2B5EF4-FFF2-40B4-BE49-F238E27FC236}">
                <a16:creationId xmlns:a16="http://schemas.microsoft.com/office/drawing/2014/main" xmlns="" id="{5287B612-558F-4AC7-769E-F0FC54E8087C}"/>
              </a:ext>
            </a:extLst>
          </p:cNvPr>
          <p:cNvSpPr txBox="1">
            <a:spLocks/>
          </p:cNvSpPr>
          <p:nvPr/>
        </p:nvSpPr>
        <p:spPr>
          <a:xfrm>
            <a:off x="6408923" y="1846393"/>
            <a:ext cx="3076465" cy="1341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800" b="1" dirty="0">
                <a:solidFill>
                  <a:schemeClr val="tx1"/>
                </a:solidFill>
                <a:latin typeface="Montserrat" panose="00000500000000000000" pitchFamily="2" charset="-52"/>
              </a:rPr>
              <a:t>Остались вопросы?</a:t>
            </a:r>
          </a:p>
          <a:p>
            <a:pPr>
              <a:spcBef>
                <a:spcPts val="0"/>
              </a:spcBef>
            </a:pPr>
            <a:endParaRPr lang="ru-RU" sz="1600" b="1" dirty="0">
              <a:solidFill>
                <a:schemeClr val="tx1"/>
              </a:solidFill>
              <a:latin typeface="Montserrat" panose="00000500000000000000" pitchFamily="2" charset="-52"/>
            </a:endParaRP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  <a:latin typeface="Montserrat" panose="00000500000000000000" pitchFamily="2" charset="-52"/>
              </a:rPr>
              <a:t>abiturient.belstu.by</a:t>
            </a:r>
            <a:endParaRPr lang="ru-RU" sz="1600" dirty="0">
              <a:solidFill>
                <a:schemeClr val="tx1"/>
              </a:solidFill>
              <a:latin typeface="Montserrat" panose="00000500000000000000" pitchFamily="2" charset="-52"/>
            </a:endParaRPr>
          </a:p>
          <a:p>
            <a:pPr>
              <a:spcBef>
                <a:spcPts val="0"/>
              </a:spcBef>
            </a:pPr>
            <a:r>
              <a:rPr lang="ru-RU" sz="1600" dirty="0">
                <a:solidFill>
                  <a:schemeClr val="tx1"/>
                </a:solidFill>
                <a:latin typeface="Montserrat" panose="00000500000000000000" pitchFamily="2" charset="-52"/>
              </a:rPr>
              <a:t>belstu.by</a:t>
            </a:r>
            <a:endParaRPr lang="en-US" sz="1600" dirty="0">
              <a:solidFill>
                <a:schemeClr val="tx1"/>
              </a:solidFill>
              <a:latin typeface="Montserrat" panose="00000500000000000000" pitchFamily="2" charset="-52"/>
            </a:endParaRP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  <a:latin typeface="Montserrat" panose="00000500000000000000" pitchFamily="2" charset="-52"/>
              </a:rPr>
              <a:t>80 17 379 63 75</a:t>
            </a:r>
            <a:endParaRPr lang="ru-RU" sz="1600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A6D99D7F-5C99-A12E-979D-372ADED6E88E}"/>
              </a:ext>
            </a:extLst>
          </p:cNvPr>
          <p:cNvSpPr/>
          <p:nvPr/>
        </p:nvSpPr>
        <p:spPr>
          <a:xfrm>
            <a:off x="901469" y="3518696"/>
            <a:ext cx="5121157" cy="12371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-52"/>
              </a:rPr>
              <a:t>Белорусский государственный технологический университет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F72D3C4-C72E-4F62-D09E-88A443E67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2269" y="3182281"/>
            <a:ext cx="2116837" cy="209700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4E05DA7A-C25A-991A-9F79-31C5AD6025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958" y="1976710"/>
            <a:ext cx="1267091" cy="1324270"/>
          </a:xfrm>
          <a:prstGeom prst="rect">
            <a:avLst/>
          </a:prstGeom>
        </p:spPr>
      </p:pic>
      <p:cxnSp>
        <p:nvCxnSpPr>
          <p:cNvPr id="38" name="Google Shape;1249;p81">
            <a:extLst>
              <a:ext uri="{FF2B5EF4-FFF2-40B4-BE49-F238E27FC236}">
                <a16:creationId xmlns:a16="http://schemas.microsoft.com/office/drawing/2014/main" xmlns="" id="{BC6AA68B-B106-411C-FC31-B7DA61EB5E4C}"/>
              </a:ext>
            </a:extLst>
          </p:cNvPr>
          <p:cNvCxnSpPr>
            <a:cxnSpLocks/>
          </p:cNvCxnSpPr>
          <p:nvPr/>
        </p:nvCxnSpPr>
        <p:spPr>
          <a:xfrm>
            <a:off x="6238126" y="1976711"/>
            <a:ext cx="0" cy="1566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FCDA6199-C765-E89E-1E1D-724659464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244" y="1976710"/>
            <a:ext cx="1452289" cy="145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47F205F-E084-47C5-0964-7BCC467608E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462" t="22639" r="13554" b="41961"/>
          <a:stretch/>
        </p:blipFill>
        <p:spPr>
          <a:xfrm>
            <a:off x="8736670" y="3073977"/>
            <a:ext cx="2155005" cy="220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484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Другая 10">
      <a:dk1>
        <a:srgbClr val="000000"/>
      </a:dk1>
      <a:lt1>
        <a:srgbClr val="FFFFFF"/>
      </a:lt1>
      <a:dk2>
        <a:srgbClr val="44546A"/>
      </a:dk2>
      <a:lt2>
        <a:srgbClr val="F2F2F2"/>
      </a:lt2>
      <a:accent1>
        <a:srgbClr val="ADADAD"/>
      </a:accent1>
      <a:accent2>
        <a:srgbClr val="060E7C"/>
      </a:accent2>
      <a:accent3>
        <a:srgbClr val="C00000"/>
      </a:accent3>
      <a:accent4>
        <a:srgbClr val="ADADAD"/>
      </a:accent4>
      <a:accent5>
        <a:srgbClr val="0070C0"/>
      </a:accent5>
      <a:accent6>
        <a:srgbClr val="CA1D0E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1478</TotalTime>
  <Words>373</Words>
  <Application>Microsoft Office PowerPoint</Application>
  <PresentationFormat>Произвольный</PresentationFormat>
  <Paragraphs>72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Презентация PowerPoint</vt:lpstr>
      <vt:lpstr>Возможности и преимущества целевой подготовки</vt:lpstr>
      <vt:lpstr>Специальности лесного профиля</vt:lpstr>
      <vt:lpstr>Презентация PowerPoint</vt:lpstr>
      <vt:lpstr>Презентация PowerPoint</vt:lpstr>
      <vt:lpstr>Презентация PowerPoint</vt:lpstr>
      <vt:lpstr>Как поступить на целевую подготовку</vt:lpstr>
      <vt:lpstr>Документы, предоставляемые  абитуриентами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SGAsia PC06</dc:creator>
  <cp:lastModifiedBy>User</cp:lastModifiedBy>
  <cp:revision>31</cp:revision>
  <dcterms:created xsi:type="dcterms:W3CDTF">2017-01-31T03:44:46Z</dcterms:created>
  <dcterms:modified xsi:type="dcterms:W3CDTF">2023-01-31T08:00:53Z</dcterms:modified>
</cp:coreProperties>
</file>